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4" r:id="rId2"/>
    <p:sldId id="405" r:id="rId3"/>
    <p:sldId id="427" r:id="rId4"/>
    <p:sldId id="432" r:id="rId5"/>
    <p:sldId id="433" r:id="rId6"/>
    <p:sldId id="434" r:id="rId7"/>
    <p:sldId id="428" r:id="rId8"/>
    <p:sldId id="422" r:id="rId9"/>
    <p:sldId id="435" r:id="rId10"/>
    <p:sldId id="431" r:id="rId11"/>
    <p:sldId id="407" r:id="rId12"/>
    <p:sldId id="408" r:id="rId13"/>
    <p:sldId id="409" r:id="rId14"/>
    <p:sldId id="410" r:id="rId15"/>
    <p:sldId id="424" r:id="rId16"/>
    <p:sldId id="411" r:id="rId17"/>
    <p:sldId id="412" r:id="rId18"/>
    <p:sldId id="430" r:id="rId19"/>
    <p:sldId id="413" r:id="rId20"/>
    <p:sldId id="426" r:id="rId21"/>
    <p:sldId id="415" r:id="rId22"/>
    <p:sldId id="416" r:id="rId23"/>
  </p:sldIdLst>
  <p:sldSz cx="9144000" cy="5143500" type="screen16x9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xo5Ph+vnf+n4GW1FA9wrA==" hashData="nsI4v6c1gDkXJu/Iqfg0nCy+ZrwRYFgGGkq6luZvZd1YJkmHrdn6B/6LSawopfPh+/RBGec9EVvRXfGpwiS97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3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cher Naomi EDA FSI" initials="FSI" lastIdx="8" clrIdx="0">
    <p:extLst>
      <p:ext uri="{19B8F6BF-5375-455C-9EA6-DF929625EA0E}">
        <p15:presenceInfo xmlns:p15="http://schemas.microsoft.com/office/powerpoint/2012/main" userId="Fischer Naomi EDA FSI" providerId="None"/>
      </p:ext>
    </p:extLst>
  </p:cmAuthor>
  <p:cmAuthor id="2" name="Wanner Sonia EDA WANSO" initials="WANSO" lastIdx="1" clrIdx="1">
    <p:extLst>
      <p:ext uri="{19B8F6BF-5375-455C-9EA6-DF929625EA0E}">
        <p15:presenceInfo xmlns:p15="http://schemas.microsoft.com/office/powerpoint/2012/main" userId="Wanner Sonia EDA WANS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8F8F8"/>
    <a:srgbClr val="CF232D"/>
    <a:srgbClr val="F2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5422" autoAdjust="0"/>
  </p:normalViewPr>
  <p:slideViewPr>
    <p:cSldViewPr snapToGrid="0" snapToObjects="1">
      <p:cViewPr varScale="1">
        <p:scale>
          <a:sx n="120" d="100"/>
          <a:sy n="120" d="100"/>
        </p:scale>
        <p:origin x="540" y="108"/>
      </p:cViewPr>
      <p:guideLst>
        <p:guide orient="horz" pos="1620"/>
        <p:guide pos="13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94"/>
    </p:cViewPr>
  </p:sorterViewPr>
  <p:notesViewPr>
    <p:cSldViewPr snapToGrid="0" snapToObjects="1">
      <p:cViewPr varScale="1">
        <p:scale>
          <a:sx n="78" d="100"/>
          <a:sy n="78" d="100"/>
        </p:scale>
        <p:origin x="24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1AFB3-32FD-487D-970C-7F8408B9E2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B1EAF-C3B3-41E4-81E6-ABA3776516D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Kündigung </a:t>
          </a:r>
          <a:b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InstA</a:t>
          </a:r>
          <a:b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(Ausserkraft-</a:t>
          </a:r>
          <a:b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treten nach </a:t>
          </a:r>
          <a:b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6 Monaten)</a:t>
          </a:r>
          <a:endParaRPr lang="en-US" sz="41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F01F63E-3E2B-4D12-B129-7F142ABC20EA}" type="parTrans" cxnId="{7067A7D2-CE25-471C-B35F-10FFD89605DD}">
      <dgm:prSet/>
      <dgm:spPr/>
      <dgm:t>
        <a:bodyPr/>
        <a:lstStyle/>
        <a:p>
          <a:endParaRPr lang="en-US"/>
        </a:p>
      </dgm:t>
    </dgm:pt>
    <dgm:pt modelId="{ECFFD6AC-333A-4730-A946-3CBFEA165A26}" type="sibTrans" cxnId="{7067A7D2-CE25-471C-B35F-10FFD89605DD}">
      <dgm:prSet/>
      <dgm:spPr/>
      <dgm:t>
        <a:bodyPr/>
        <a:lstStyle/>
        <a:p>
          <a:endParaRPr lang="en-US"/>
        </a:p>
      </dgm:t>
    </dgm:pt>
    <dgm:pt modelId="{8CF8F0A4-46D1-4902-A76F-DAB9BA2BEA6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Neue </a:t>
          </a:r>
          <a: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Marktzugangs-</a:t>
          </a:r>
        </a:p>
        <a:p>
          <a:pPr>
            <a:spcAft>
              <a:spcPts val="0"/>
            </a:spcAft>
          </a:pPr>
          <a:r>
            <a:rPr lang="de-CH" sz="14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abkommen</a:t>
          </a:r>
          <a:endParaRPr lang="de-CH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654FE1-29C3-4B8E-BD38-87AC34AE9BE9}" type="parTrans" cxnId="{1DCBA506-D36D-41C2-A1FE-E1EC7B26C400}">
      <dgm:prSet/>
      <dgm:spPr/>
      <dgm:t>
        <a:bodyPr/>
        <a:lstStyle/>
        <a:p>
          <a:endParaRPr lang="en-US" dirty="0"/>
        </a:p>
      </dgm:t>
    </dgm:pt>
    <dgm:pt modelId="{A15DA85B-7C4E-49B2-A040-4ED3A7BB86EA}" type="sibTrans" cxnId="{1DCBA506-D36D-41C2-A1FE-E1EC7B26C400}">
      <dgm:prSet/>
      <dgm:spPr/>
      <dgm:t>
        <a:bodyPr/>
        <a:lstStyle/>
        <a:p>
          <a:endParaRPr lang="en-US"/>
        </a:p>
      </dgm:t>
    </dgm:pt>
    <dgm:pt modelId="{0CDF8EC3-5279-40F1-BA47-397BD46975D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5 bestehende </a:t>
          </a:r>
          <a:r>
            <a:rPr lang="en-US" sz="14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Marktzugangs-</a:t>
          </a: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abkommen</a:t>
          </a:r>
          <a:endParaRPr lang="en-U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6566B3-29E0-4688-B508-AA068354E197}" type="parTrans" cxnId="{2985414C-D8F7-478F-AECD-99D2427DDA05}">
      <dgm:prSet/>
      <dgm:spPr/>
      <dgm:t>
        <a:bodyPr/>
        <a:lstStyle/>
        <a:p>
          <a:endParaRPr lang="en-US" dirty="0"/>
        </a:p>
      </dgm:t>
    </dgm:pt>
    <dgm:pt modelId="{37904F9F-738D-4566-87F5-64E47D9BBD02}" type="sibTrans" cxnId="{2985414C-D8F7-478F-AECD-99D2427DDA05}">
      <dgm:prSet/>
      <dgm:spPr/>
      <dgm:t>
        <a:bodyPr/>
        <a:lstStyle/>
        <a:p>
          <a:endParaRPr lang="en-US"/>
        </a:p>
      </dgm:t>
    </dgm:pt>
    <dgm:pt modelId="{76FB48E5-1782-448B-8172-F5B4D04471B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Konsultationen im Gemischten Ausschuss </a:t>
          </a:r>
          <a:b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3 Monate</a:t>
          </a:r>
          <a:endParaRPr lang="en-U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7F06DF-2552-4B99-AA41-3DD6C690CC03}" type="parTrans" cxnId="{7F48E6EB-E585-4951-A27D-468F3CE5A8AE}">
      <dgm:prSet/>
      <dgm:spPr/>
      <dgm:t>
        <a:bodyPr/>
        <a:lstStyle/>
        <a:p>
          <a:endParaRPr lang="en-US" dirty="0"/>
        </a:p>
      </dgm:t>
    </dgm:pt>
    <dgm:pt modelId="{58455EDC-9B90-450B-BB5E-6B5AF5A2418D}" type="sibTrans" cxnId="{7F48E6EB-E585-4951-A27D-468F3CE5A8AE}">
      <dgm:prSet/>
      <dgm:spPr/>
      <dgm:t>
        <a:bodyPr/>
        <a:lstStyle/>
        <a:p>
          <a:endParaRPr lang="en-US"/>
        </a:p>
      </dgm:t>
    </dgm:pt>
    <dgm:pt modelId="{076D5AEB-02B4-48A4-9302-AAC2B686AC2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Treten</a:t>
          </a: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gleichzeitig</a:t>
          </a: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zum</a:t>
          </a: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en-US" sz="1400" smtClean="0">
              <a:latin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en-US" sz="140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smtClean="0">
              <a:latin typeface="Segoe UI" panose="020B0502040204020203" pitchFamily="34" charset="0"/>
              <a:cs typeface="Segoe UI" panose="020B0502040204020203" pitchFamily="34" charset="0"/>
            </a:rPr>
            <a:t>InstA ausser</a:t>
          </a:r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 Kraft</a:t>
          </a:r>
          <a:endParaRPr lang="en-U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310F13-739C-4BE4-87DE-632B990E62D5}" type="parTrans" cxnId="{2EAF6DB5-607E-49BD-87DA-1826272B813A}">
      <dgm:prSet/>
      <dgm:spPr/>
      <dgm:t>
        <a:bodyPr/>
        <a:lstStyle/>
        <a:p>
          <a:endParaRPr lang="en-US" dirty="0"/>
        </a:p>
      </dgm:t>
    </dgm:pt>
    <dgm:pt modelId="{C727684A-6B60-4326-8E3F-4B1F102DB61E}" type="sibTrans" cxnId="{2EAF6DB5-607E-49BD-87DA-1826272B813A}">
      <dgm:prSet/>
      <dgm:spPr/>
      <dgm:t>
        <a:bodyPr/>
        <a:lstStyle/>
        <a:p>
          <a:endParaRPr lang="en-US"/>
        </a:p>
      </dgm:t>
    </dgm:pt>
    <dgm:pt modelId="{67671D36-67FE-456D-BF7E-AEB7CBA5680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Bleiben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bestehen</a:t>
          </a:r>
          <a:endParaRPr lang="en-US" sz="18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A39D3E-15AA-4096-BDDD-FFA9E0EC6D18}" type="parTrans" cxnId="{DB391CA1-9698-4F3A-ABB1-6461E99F766C}">
      <dgm:prSet/>
      <dgm:spPr/>
      <dgm:t>
        <a:bodyPr/>
        <a:lstStyle/>
        <a:p>
          <a:endParaRPr lang="en-US" dirty="0"/>
        </a:p>
      </dgm:t>
    </dgm:pt>
    <dgm:pt modelId="{ECCB1F3F-693C-4A1C-93D7-1C801DC0F1B4}" type="sibTrans" cxnId="{DB391CA1-9698-4F3A-ABB1-6461E99F766C}">
      <dgm:prSet/>
      <dgm:spPr/>
      <dgm:t>
        <a:bodyPr/>
        <a:lstStyle/>
        <a:p>
          <a:endParaRPr lang="en-US"/>
        </a:p>
      </dgm:t>
    </dgm:pt>
    <dgm:pt modelId="{7A448DA5-DF93-4154-853C-D797FFBB5D0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Treten 6 Monate </a:t>
          </a:r>
          <a:br>
            <a:rPr lang="en-US" sz="1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später ausser Kraft</a:t>
          </a:r>
          <a:endParaRPr lang="en-US" sz="14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21DF54-DF38-4DEB-A6B7-B3DA7079188A}" type="parTrans" cxnId="{2D42F835-AF4C-44E5-9D07-D18CA19DE76D}">
      <dgm:prSet/>
      <dgm:spPr/>
      <dgm:t>
        <a:bodyPr/>
        <a:lstStyle/>
        <a:p>
          <a:endParaRPr lang="en-US" dirty="0"/>
        </a:p>
      </dgm:t>
    </dgm:pt>
    <dgm:pt modelId="{A7C3D08C-42DB-4A3D-BD77-B9F514B17BAD}" type="sibTrans" cxnId="{2D42F835-AF4C-44E5-9D07-D18CA19DE76D}">
      <dgm:prSet/>
      <dgm:spPr/>
      <dgm:t>
        <a:bodyPr/>
        <a:lstStyle/>
        <a:p>
          <a:endParaRPr lang="en-US"/>
        </a:p>
      </dgm:t>
    </dgm:pt>
    <dgm:pt modelId="{73B60F03-A7B0-4D15-A5C3-5B49CF7DA472}" type="pres">
      <dgm:prSet presAssocID="{5DE1AFB3-32FD-487D-970C-7F8408B9E2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E3469-2758-4F08-AA24-2BD6B2D43437}" type="pres">
      <dgm:prSet presAssocID="{302B1EAF-C3B3-41E4-81E6-ABA3776516DF}" presName="root1" presStyleCnt="0"/>
      <dgm:spPr/>
    </dgm:pt>
    <dgm:pt modelId="{FD2B95C5-5F52-4ADF-9D19-181A003852EC}" type="pres">
      <dgm:prSet presAssocID="{302B1EAF-C3B3-41E4-81E6-ABA3776516DF}" presName="LevelOneTextNode" presStyleLbl="node0" presStyleIdx="0" presStyleCnt="1" custAng="5400000" custScaleX="252406" custScaleY="50281" custLinFactNeighborX="-38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0E42E0-A326-4FA1-8312-8249B67D11C8}" type="pres">
      <dgm:prSet presAssocID="{302B1EAF-C3B3-41E4-81E6-ABA3776516DF}" presName="level2hierChild" presStyleCnt="0"/>
      <dgm:spPr/>
    </dgm:pt>
    <dgm:pt modelId="{4CF3F4E0-497D-4955-9D39-9D15EC2A1B10}" type="pres">
      <dgm:prSet presAssocID="{8C654FE1-29C3-4B8E-BD38-87AC34AE9BE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3E106-A97B-496D-BB24-8424EA8623F4}" type="pres">
      <dgm:prSet presAssocID="{8C654FE1-29C3-4B8E-BD38-87AC34AE9BE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CE748E9-B0DA-4A6F-ABFF-BC0F4DF76261}" type="pres">
      <dgm:prSet presAssocID="{8CF8F0A4-46D1-4902-A76F-DAB9BA2BEA64}" presName="root2" presStyleCnt="0"/>
      <dgm:spPr/>
    </dgm:pt>
    <dgm:pt modelId="{CBAA20B0-9835-43E7-81B7-8A032421D41B}" type="pres">
      <dgm:prSet presAssocID="{8CF8F0A4-46D1-4902-A76F-DAB9BA2BEA6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AD2AE2-6BE4-4C96-94E0-63A5F89D4CB3}" type="pres">
      <dgm:prSet presAssocID="{8CF8F0A4-46D1-4902-A76F-DAB9BA2BEA64}" presName="level3hierChild" presStyleCnt="0"/>
      <dgm:spPr/>
    </dgm:pt>
    <dgm:pt modelId="{C8594CDE-FCBD-4F24-BCBE-D7BF54B02D8A}" type="pres">
      <dgm:prSet presAssocID="{53310F13-739C-4BE4-87DE-632B990E62D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1990AB-74C9-4ADF-A0BA-A01D86E2DAB4}" type="pres">
      <dgm:prSet presAssocID="{53310F13-739C-4BE4-87DE-632B990E62D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93898098-A15D-47B1-A653-C276F73BA856}" type="pres">
      <dgm:prSet presAssocID="{076D5AEB-02B4-48A4-9302-AAC2B686AC21}" presName="root2" presStyleCnt="0"/>
      <dgm:spPr/>
    </dgm:pt>
    <dgm:pt modelId="{4B577097-599E-4551-A23A-D2435E29DFBE}" type="pres">
      <dgm:prSet presAssocID="{076D5AEB-02B4-48A4-9302-AAC2B686AC21}" presName="LevelTwoTextNode" presStyleLbl="node3" presStyleIdx="0" presStyleCnt="2" custScaleX="116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C22316-C8FB-4C9B-A1DE-C4F657F00B1F}" type="pres">
      <dgm:prSet presAssocID="{076D5AEB-02B4-48A4-9302-AAC2B686AC21}" presName="level3hierChild" presStyleCnt="0"/>
      <dgm:spPr/>
    </dgm:pt>
    <dgm:pt modelId="{B7B0C6FC-E635-46BD-8541-26D178C537F6}" type="pres">
      <dgm:prSet presAssocID="{136566B3-29E0-4688-B508-AA068354E19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7DD9B6C-8E6C-45CD-87F6-A40728781F4B}" type="pres">
      <dgm:prSet presAssocID="{136566B3-29E0-4688-B508-AA068354E19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7EE4608-0B36-4AA1-8E37-13B60681A8C5}" type="pres">
      <dgm:prSet presAssocID="{0CDF8EC3-5279-40F1-BA47-397BD46975D8}" presName="root2" presStyleCnt="0"/>
      <dgm:spPr/>
    </dgm:pt>
    <dgm:pt modelId="{84C352BA-C1A9-4BB8-B54F-F63AF08DC788}" type="pres">
      <dgm:prSet presAssocID="{0CDF8EC3-5279-40F1-BA47-397BD46975D8}" presName="LevelTwoTextNode" presStyleLbl="node2" presStyleIdx="1" presStyleCnt="2" custScaleY="1446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726D3-759E-4B18-AEAF-64226EC5279D}" type="pres">
      <dgm:prSet presAssocID="{0CDF8EC3-5279-40F1-BA47-397BD46975D8}" presName="level3hierChild" presStyleCnt="0"/>
      <dgm:spPr/>
    </dgm:pt>
    <dgm:pt modelId="{5203FBC9-0F61-4CCB-9A54-3E54CA18085E}" type="pres">
      <dgm:prSet presAssocID="{9B7F06DF-2552-4B99-AA41-3DD6C690CC0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922224F-8143-4C40-A602-FA369478E821}" type="pres">
      <dgm:prSet presAssocID="{9B7F06DF-2552-4B99-AA41-3DD6C690CC0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9F7D267-739B-4B27-B172-F9FC7B647D0D}" type="pres">
      <dgm:prSet presAssocID="{76FB48E5-1782-448B-8172-F5B4D04471BC}" presName="root2" presStyleCnt="0"/>
      <dgm:spPr/>
    </dgm:pt>
    <dgm:pt modelId="{BE758F6F-1B2F-4AD6-BCBE-FCC1753A7C83}" type="pres">
      <dgm:prSet presAssocID="{76FB48E5-1782-448B-8172-F5B4D04471BC}" presName="LevelTwoTextNode" presStyleLbl="node3" presStyleIdx="1" presStyleCnt="2" custScaleX="115115" custScaleY="130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64470-CC95-4E29-A915-FB5C7C65F815}" type="pres">
      <dgm:prSet presAssocID="{76FB48E5-1782-448B-8172-F5B4D04471BC}" presName="level3hierChild" presStyleCnt="0"/>
      <dgm:spPr/>
    </dgm:pt>
    <dgm:pt modelId="{FEDF8E40-032D-4E1C-8450-F1EB7AEC8079}" type="pres">
      <dgm:prSet presAssocID="{7BA39D3E-15AA-4096-BDDD-FFA9E0EC6D18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FE57381C-EF53-4C2D-B133-048F6A99E4C8}" type="pres">
      <dgm:prSet presAssocID="{7BA39D3E-15AA-4096-BDDD-FFA9E0EC6D18}" presName="connTx" presStyleLbl="parChTrans1D4" presStyleIdx="0" presStyleCnt="2"/>
      <dgm:spPr/>
      <dgm:t>
        <a:bodyPr/>
        <a:lstStyle/>
        <a:p>
          <a:endParaRPr lang="en-US"/>
        </a:p>
      </dgm:t>
    </dgm:pt>
    <dgm:pt modelId="{61DF5746-3167-4DDC-A94C-9CDD5A86D928}" type="pres">
      <dgm:prSet presAssocID="{67671D36-67FE-456D-BF7E-AEB7CBA56801}" presName="root2" presStyleCnt="0"/>
      <dgm:spPr/>
    </dgm:pt>
    <dgm:pt modelId="{9DAC9CB6-1A3C-490F-8CF6-E5FBC3BA4B71}" type="pres">
      <dgm:prSet presAssocID="{67671D36-67FE-456D-BF7E-AEB7CBA56801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439FF8-B3F3-4A6D-A829-713861D02D15}" type="pres">
      <dgm:prSet presAssocID="{67671D36-67FE-456D-BF7E-AEB7CBA56801}" presName="level3hierChild" presStyleCnt="0"/>
      <dgm:spPr/>
    </dgm:pt>
    <dgm:pt modelId="{1BCB0472-9E8F-435B-96B8-AF06B784AAB2}" type="pres">
      <dgm:prSet presAssocID="{8021DF54-DF38-4DEB-A6B7-B3DA7079188A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D8E1CAF4-96BE-4528-8BDB-A43CB45F8419}" type="pres">
      <dgm:prSet presAssocID="{8021DF54-DF38-4DEB-A6B7-B3DA7079188A}" presName="connTx" presStyleLbl="parChTrans1D4" presStyleIdx="1" presStyleCnt="2"/>
      <dgm:spPr/>
      <dgm:t>
        <a:bodyPr/>
        <a:lstStyle/>
        <a:p>
          <a:endParaRPr lang="en-US"/>
        </a:p>
      </dgm:t>
    </dgm:pt>
    <dgm:pt modelId="{50513F4F-344F-4824-844E-C0AAD2484A14}" type="pres">
      <dgm:prSet presAssocID="{7A448DA5-DF93-4154-853C-D797FFBB5D0B}" presName="root2" presStyleCnt="0"/>
      <dgm:spPr/>
    </dgm:pt>
    <dgm:pt modelId="{FD17BB6E-44CA-4C4B-9405-44145EE9F7E0}" type="pres">
      <dgm:prSet presAssocID="{7A448DA5-DF93-4154-853C-D797FFBB5D0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8DB93-092F-4E4C-B99F-BE4817B82EEA}" type="pres">
      <dgm:prSet presAssocID="{7A448DA5-DF93-4154-853C-D797FFBB5D0B}" presName="level3hierChild" presStyleCnt="0"/>
      <dgm:spPr/>
    </dgm:pt>
  </dgm:ptLst>
  <dgm:cxnLst>
    <dgm:cxn modelId="{AA2608C1-7E53-4F5D-8EF2-224FD8EA6EEF}" type="presOf" srcId="{76FB48E5-1782-448B-8172-F5B4D04471BC}" destId="{BE758F6F-1B2F-4AD6-BCBE-FCC1753A7C83}" srcOrd="0" destOrd="0" presId="urn:microsoft.com/office/officeart/2008/layout/HorizontalMultiLevelHierarchy"/>
    <dgm:cxn modelId="{A6719E8E-B4E0-4E26-8F95-6CE3901056A3}" type="presOf" srcId="{7BA39D3E-15AA-4096-BDDD-FFA9E0EC6D18}" destId="{FEDF8E40-032D-4E1C-8450-F1EB7AEC8079}" srcOrd="0" destOrd="0" presId="urn:microsoft.com/office/officeart/2008/layout/HorizontalMultiLevelHierarchy"/>
    <dgm:cxn modelId="{130DCCF5-7C07-48DE-B090-86A39AE48DF6}" type="presOf" srcId="{7BA39D3E-15AA-4096-BDDD-FFA9E0EC6D18}" destId="{FE57381C-EF53-4C2D-B133-048F6A99E4C8}" srcOrd="1" destOrd="0" presId="urn:microsoft.com/office/officeart/2008/layout/HorizontalMultiLevelHierarchy"/>
    <dgm:cxn modelId="{5F2A4616-5D2C-44D9-9BD2-B8E36FE983E8}" type="presOf" srcId="{5DE1AFB3-32FD-487D-970C-7F8408B9E296}" destId="{73B60F03-A7B0-4D15-A5C3-5B49CF7DA472}" srcOrd="0" destOrd="0" presId="urn:microsoft.com/office/officeart/2008/layout/HorizontalMultiLevelHierarchy"/>
    <dgm:cxn modelId="{E43F2960-5261-4964-88A8-4959407AC78F}" type="presOf" srcId="{8C654FE1-29C3-4B8E-BD38-87AC34AE9BE9}" destId="{6F03E106-A97B-496D-BB24-8424EA8623F4}" srcOrd="1" destOrd="0" presId="urn:microsoft.com/office/officeart/2008/layout/HorizontalMultiLevelHierarchy"/>
    <dgm:cxn modelId="{6AD4209C-98F0-482C-8B87-46D5422563B3}" type="presOf" srcId="{076D5AEB-02B4-48A4-9302-AAC2B686AC21}" destId="{4B577097-599E-4551-A23A-D2435E29DFBE}" srcOrd="0" destOrd="0" presId="urn:microsoft.com/office/officeart/2008/layout/HorizontalMultiLevelHierarchy"/>
    <dgm:cxn modelId="{CA69F325-E3B9-4EA3-B054-186B75D43DE9}" type="presOf" srcId="{8CF8F0A4-46D1-4902-A76F-DAB9BA2BEA64}" destId="{CBAA20B0-9835-43E7-81B7-8A032421D41B}" srcOrd="0" destOrd="0" presId="urn:microsoft.com/office/officeart/2008/layout/HorizontalMultiLevelHierarchy"/>
    <dgm:cxn modelId="{F6466B1F-DD1D-4C70-B835-850C0A1CF68D}" type="presOf" srcId="{302B1EAF-C3B3-41E4-81E6-ABA3776516DF}" destId="{FD2B95C5-5F52-4ADF-9D19-181A003852EC}" srcOrd="0" destOrd="0" presId="urn:microsoft.com/office/officeart/2008/layout/HorizontalMultiLevelHierarchy"/>
    <dgm:cxn modelId="{9D83CF4B-4731-4FA1-AE73-35975501C8DF}" type="presOf" srcId="{8021DF54-DF38-4DEB-A6B7-B3DA7079188A}" destId="{1BCB0472-9E8F-435B-96B8-AF06B784AAB2}" srcOrd="0" destOrd="0" presId="urn:microsoft.com/office/officeart/2008/layout/HorizontalMultiLevelHierarchy"/>
    <dgm:cxn modelId="{492422B0-545D-46CA-B843-155E67F32264}" type="presOf" srcId="{136566B3-29E0-4688-B508-AA068354E197}" destId="{D7DD9B6C-8E6C-45CD-87F6-A40728781F4B}" srcOrd="1" destOrd="0" presId="urn:microsoft.com/office/officeart/2008/layout/HorizontalMultiLevelHierarchy"/>
    <dgm:cxn modelId="{1DCBA506-D36D-41C2-A1FE-E1EC7B26C400}" srcId="{302B1EAF-C3B3-41E4-81E6-ABA3776516DF}" destId="{8CF8F0A4-46D1-4902-A76F-DAB9BA2BEA64}" srcOrd="0" destOrd="0" parTransId="{8C654FE1-29C3-4B8E-BD38-87AC34AE9BE9}" sibTransId="{A15DA85B-7C4E-49B2-A040-4ED3A7BB86EA}"/>
    <dgm:cxn modelId="{FDE9BBFA-57DC-417D-B607-7E7153F6743C}" type="presOf" srcId="{136566B3-29E0-4688-B508-AA068354E197}" destId="{B7B0C6FC-E635-46BD-8541-26D178C537F6}" srcOrd="0" destOrd="0" presId="urn:microsoft.com/office/officeart/2008/layout/HorizontalMultiLevelHierarchy"/>
    <dgm:cxn modelId="{9EE1C2A1-6E1C-4558-84A6-AD6700B44E5F}" type="presOf" srcId="{67671D36-67FE-456D-BF7E-AEB7CBA56801}" destId="{9DAC9CB6-1A3C-490F-8CF6-E5FBC3BA4B71}" srcOrd="0" destOrd="0" presId="urn:microsoft.com/office/officeart/2008/layout/HorizontalMultiLevelHierarchy"/>
    <dgm:cxn modelId="{7F48E6EB-E585-4951-A27D-468F3CE5A8AE}" srcId="{0CDF8EC3-5279-40F1-BA47-397BD46975D8}" destId="{76FB48E5-1782-448B-8172-F5B4D04471BC}" srcOrd="0" destOrd="0" parTransId="{9B7F06DF-2552-4B99-AA41-3DD6C690CC03}" sibTransId="{58455EDC-9B90-450B-BB5E-6B5AF5A2418D}"/>
    <dgm:cxn modelId="{3985FD8E-7E94-4E91-B463-E1F11094A567}" type="presOf" srcId="{0CDF8EC3-5279-40F1-BA47-397BD46975D8}" destId="{84C352BA-C1A9-4BB8-B54F-F63AF08DC788}" srcOrd="0" destOrd="0" presId="urn:microsoft.com/office/officeart/2008/layout/HorizontalMultiLevelHierarchy"/>
    <dgm:cxn modelId="{06156AB2-2060-4E45-B93A-798291B2D3B2}" type="presOf" srcId="{53310F13-739C-4BE4-87DE-632B990E62D5}" destId="{E91990AB-74C9-4ADF-A0BA-A01D86E2DAB4}" srcOrd="1" destOrd="0" presId="urn:microsoft.com/office/officeart/2008/layout/HorizontalMultiLevelHierarchy"/>
    <dgm:cxn modelId="{2D42F835-AF4C-44E5-9D07-D18CA19DE76D}" srcId="{76FB48E5-1782-448B-8172-F5B4D04471BC}" destId="{7A448DA5-DF93-4154-853C-D797FFBB5D0B}" srcOrd="1" destOrd="0" parTransId="{8021DF54-DF38-4DEB-A6B7-B3DA7079188A}" sibTransId="{A7C3D08C-42DB-4A3D-BD77-B9F514B17BAD}"/>
    <dgm:cxn modelId="{DB391CA1-9698-4F3A-ABB1-6461E99F766C}" srcId="{76FB48E5-1782-448B-8172-F5B4D04471BC}" destId="{67671D36-67FE-456D-BF7E-AEB7CBA56801}" srcOrd="0" destOrd="0" parTransId="{7BA39D3E-15AA-4096-BDDD-FFA9E0EC6D18}" sibTransId="{ECCB1F3F-693C-4A1C-93D7-1C801DC0F1B4}"/>
    <dgm:cxn modelId="{2EAF6DB5-607E-49BD-87DA-1826272B813A}" srcId="{8CF8F0A4-46D1-4902-A76F-DAB9BA2BEA64}" destId="{076D5AEB-02B4-48A4-9302-AAC2B686AC21}" srcOrd="0" destOrd="0" parTransId="{53310F13-739C-4BE4-87DE-632B990E62D5}" sibTransId="{C727684A-6B60-4326-8E3F-4B1F102DB61E}"/>
    <dgm:cxn modelId="{2985414C-D8F7-478F-AECD-99D2427DDA05}" srcId="{302B1EAF-C3B3-41E4-81E6-ABA3776516DF}" destId="{0CDF8EC3-5279-40F1-BA47-397BD46975D8}" srcOrd="1" destOrd="0" parTransId="{136566B3-29E0-4688-B508-AA068354E197}" sibTransId="{37904F9F-738D-4566-87F5-64E47D9BBD02}"/>
    <dgm:cxn modelId="{0DFC48BF-0EC1-41C2-A118-C0C4346AA412}" type="presOf" srcId="{9B7F06DF-2552-4B99-AA41-3DD6C690CC03}" destId="{5203FBC9-0F61-4CCB-9A54-3E54CA18085E}" srcOrd="0" destOrd="0" presId="urn:microsoft.com/office/officeart/2008/layout/HorizontalMultiLevelHierarchy"/>
    <dgm:cxn modelId="{BE9954D7-C7D9-457B-A7FB-1A10214443F1}" type="presOf" srcId="{8021DF54-DF38-4DEB-A6B7-B3DA7079188A}" destId="{D8E1CAF4-96BE-4528-8BDB-A43CB45F8419}" srcOrd="1" destOrd="0" presId="urn:microsoft.com/office/officeart/2008/layout/HorizontalMultiLevelHierarchy"/>
    <dgm:cxn modelId="{90E9A3F7-B4C7-445F-85E0-B0D8D624CDAB}" type="presOf" srcId="{7A448DA5-DF93-4154-853C-D797FFBB5D0B}" destId="{FD17BB6E-44CA-4C4B-9405-44145EE9F7E0}" srcOrd="0" destOrd="0" presId="urn:microsoft.com/office/officeart/2008/layout/HorizontalMultiLevelHierarchy"/>
    <dgm:cxn modelId="{028F875B-9744-45CB-8986-6C51285F22DC}" type="presOf" srcId="{8C654FE1-29C3-4B8E-BD38-87AC34AE9BE9}" destId="{4CF3F4E0-497D-4955-9D39-9D15EC2A1B10}" srcOrd="0" destOrd="0" presId="urn:microsoft.com/office/officeart/2008/layout/HorizontalMultiLevelHierarchy"/>
    <dgm:cxn modelId="{895B91A5-EEAB-4B84-B35A-EBB2B7D96803}" type="presOf" srcId="{53310F13-739C-4BE4-87DE-632B990E62D5}" destId="{C8594CDE-FCBD-4F24-BCBE-D7BF54B02D8A}" srcOrd="0" destOrd="0" presId="urn:microsoft.com/office/officeart/2008/layout/HorizontalMultiLevelHierarchy"/>
    <dgm:cxn modelId="{9874B291-F0E6-46A2-AD6A-A48961D32D80}" type="presOf" srcId="{9B7F06DF-2552-4B99-AA41-3DD6C690CC03}" destId="{3922224F-8143-4C40-A602-FA369478E821}" srcOrd="1" destOrd="0" presId="urn:microsoft.com/office/officeart/2008/layout/HorizontalMultiLevelHierarchy"/>
    <dgm:cxn modelId="{7067A7D2-CE25-471C-B35F-10FFD89605DD}" srcId="{5DE1AFB3-32FD-487D-970C-7F8408B9E296}" destId="{302B1EAF-C3B3-41E4-81E6-ABA3776516DF}" srcOrd="0" destOrd="0" parTransId="{6F01F63E-3E2B-4D12-B129-7F142ABC20EA}" sibTransId="{ECFFD6AC-333A-4730-A946-3CBFEA165A26}"/>
    <dgm:cxn modelId="{F1DFF726-EDA5-47E1-BEA5-EAECF8E8CBF6}" type="presParOf" srcId="{73B60F03-A7B0-4D15-A5C3-5B49CF7DA472}" destId="{D60E3469-2758-4F08-AA24-2BD6B2D43437}" srcOrd="0" destOrd="0" presId="urn:microsoft.com/office/officeart/2008/layout/HorizontalMultiLevelHierarchy"/>
    <dgm:cxn modelId="{FEC8523A-78BA-45FE-B191-7C1C4FF11EBA}" type="presParOf" srcId="{D60E3469-2758-4F08-AA24-2BD6B2D43437}" destId="{FD2B95C5-5F52-4ADF-9D19-181A003852EC}" srcOrd="0" destOrd="0" presId="urn:microsoft.com/office/officeart/2008/layout/HorizontalMultiLevelHierarchy"/>
    <dgm:cxn modelId="{BA6AE47B-E84F-4BFA-9806-A2826361316E}" type="presParOf" srcId="{D60E3469-2758-4F08-AA24-2BD6B2D43437}" destId="{CB0E42E0-A326-4FA1-8312-8249B67D11C8}" srcOrd="1" destOrd="0" presId="urn:microsoft.com/office/officeart/2008/layout/HorizontalMultiLevelHierarchy"/>
    <dgm:cxn modelId="{B1080E40-D4C8-4D9B-A2FF-D518AE7AB9B3}" type="presParOf" srcId="{CB0E42E0-A326-4FA1-8312-8249B67D11C8}" destId="{4CF3F4E0-497D-4955-9D39-9D15EC2A1B10}" srcOrd="0" destOrd="0" presId="urn:microsoft.com/office/officeart/2008/layout/HorizontalMultiLevelHierarchy"/>
    <dgm:cxn modelId="{284FA778-C72A-4940-912B-7A9B698540E5}" type="presParOf" srcId="{4CF3F4E0-497D-4955-9D39-9D15EC2A1B10}" destId="{6F03E106-A97B-496D-BB24-8424EA8623F4}" srcOrd="0" destOrd="0" presId="urn:microsoft.com/office/officeart/2008/layout/HorizontalMultiLevelHierarchy"/>
    <dgm:cxn modelId="{580260EF-6936-4A56-88E4-C74E9A6AC367}" type="presParOf" srcId="{CB0E42E0-A326-4FA1-8312-8249B67D11C8}" destId="{8CE748E9-B0DA-4A6F-ABFF-BC0F4DF76261}" srcOrd="1" destOrd="0" presId="urn:microsoft.com/office/officeart/2008/layout/HorizontalMultiLevelHierarchy"/>
    <dgm:cxn modelId="{86F5213A-6E7B-4CD6-8C63-C0B4526A7C51}" type="presParOf" srcId="{8CE748E9-B0DA-4A6F-ABFF-BC0F4DF76261}" destId="{CBAA20B0-9835-43E7-81B7-8A032421D41B}" srcOrd="0" destOrd="0" presId="urn:microsoft.com/office/officeart/2008/layout/HorizontalMultiLevelHierarchy"/>
    <dgm:cxn modelId="{39DA421A-F053-4025-B4A7-A05BBB710CD5}" type="presParOf" srcId="{8CE748E9-B0DA-4A6F-ABFF-BC0F4DF76261}" destId="{1BAD2AE2-6BE4-4C96-94E0-63A5F89D4CB3}" srcOrd="1" destOrd="0" presId="urn:microsoft.com/office/officeart/2008/layout/HorizontalMultiLevelHierarchy"/>
    <dgm:cxn modelId="{38A7BC4E-6FDC-47EC-8BFE-206550FA6C72}" type="presParOf" srcId="{1BAD2AE2-6BE4-4C96-94E0-63A5F89D4CB3}" destId="{C8594CDE-FCBD-4F24-BCBE-D7BF54B02D8A}" srcOrd="0" destOrd="0" presId="urn:microsoft.com/office/officeart/2008/layout/HorizontalMultiLevelHierarchy"/>
    <dgm:cxn modelId="{4E38078A-1873-4C8E-A6C4-56B4A24AF4FD}" type="presParOf" srcId="{C8594CDE-FCBD-4F24-BCBE-D7BF54B02D8A}" destId="{E91990AB-74C9-4ADF-A0BA-A01D86E2DAB4}" srcOrd="0" destOrd="0" presId="urn:microsoft.com/office/officeart/2008/layout/HorizontalMultiLevelHierarchy"/>
    <dgm:cxn modelId="{C9761D9A-447E-4FEF-868D-65F43C45AF5C}" type="presParOf" srcId="{1BAD2AE2-6BE4-4C96-94E0-63A5F89D4CB3}" destId="{93898098-A15D-47B1-A653-C276F73BA856}" srcOrd="1" destOrd="0" presId="urn:microsoft.com/office/officeart/2008/layout/HorizontalMultiLevelHierarchy"/>
    <dgm:cxn modelId="{08526EC0-3829-4B3E-B8EA-53C0D71397AC}" type="presParOf" srcId="{93898098-A15D-47B1-A653-C276F73BA856}" destId="{4B577097-599E-4551-A23A-D2435E29DFBE}" srcOrd="0" destOrd="0" presId="urn:microsoft.com/office/officeart/2008/layout/HorizontalMultiLevelHierarchy"/>
    <dgm:cxn modelId="{9BB0EB79-9FB9-4BEA-B29D-59FBD1C6ECF0}" type="presParOf" srcId="{93898098-A15D-47B1-A653-C276F73BA856}" destId="{CAC22316-C8FB-4C9B-A1DE-C4F657F00B1F}" srcOrd="1" destOrd="0" presId="urn:microsoft.com/office/officeart/2008/layout/HorizontalMultiLevelHierarchy"/>
    <dgm:cxn modelId="{65CA5508-E8D0-4693-9A74-42739FFE43A2}" type="presParOf" srcId="{CB0E42E0-A326-4FA1-8312-8249B67D11C8}" destId="{B7B0C6FC-E635-46BD-8541-26D178C537F6}" srcOrd="2" destOrd="0" presId="urn:microsoft.com/office/officeart/2008/layout/HorizontalMultiLevelHierarchy"/>
    <dgm:cxn modelId="{17A69CFD-3200-4EBD-8EFA-0553F981D4D6}" type="presParOf" srcId="{B7B0C6FC-E635-46BD-8541-26D178C537F6}" destId="{D7DD9B6C-8E6C-45CD-87F6-A40728781F4B}" srcOrd="0" destOrd="0" presId="urn:microsoft.com/office/officeart/2008/layout/HorizontalMultiLevelHierarchy"/>
    <dgm:cxn modelId="{F0507CDB-6A9D-4A05-B857-43EE03DC9E46}" type="presParOf" srcId="{CB0E42E0-A326-4FA1-8312-8249B67D11C8}" destId="{B7EE4608-0B36-4AA1-8E37-13B60681A8C5}" srcOrd="3" destOrd="0" presId="urn:microsoft.com/office/officeart/2008/layout/HorizontalMultiLevelHierarchy"/>
    <dgm:cxn modelId="{7D6DB828-6CD5-410F-AC20-DAED4F0805D3}" type="presParOf" srcId="{B7EE4608-0B36-4AA1-8E37-13B60681A8C5}" destId="{84C352BA-C1A9-4BB8-B54F-F63AF08DC788}" srcOrd="0" destOrd="0" presId="urn:microsoft.com/office/officeart/2008/layout/HorizontalMultiLevelHierarchy"/>
    <dgm:cxn modelId="{6BCDCF68-46CA-49EB-A56E-F6EC58CFB171}" type="presParOf" srcId="{B7EE4608-0B36-4AA1-8E37-13B60681A8C5}" destId="{3EE726D3-759E-4B18-AEAF-64226EC5279D}" srcOrd="1" destOrd="0" presId="urn:microsoft.com/office/officeart/2008/layout/HorizontalMultiLevelHierarchy"/>
    <dgm:cxn modelId="{FE204136-61DC-4803-B695-BF2FC784F258}" type="presParOf" srcId="{3EE726D3-759E-4B18-AEAF-64226EC5279D}" destId="{5203FBC9-0F61-4CCB-9A54-3E54CA18085E}" srcOrd="0" destOrd="0" presId="urn:microsoft.com/office/officeart/2008/layout/HorizontalMultiLevelHierarchy"/>
    <dgm:cxn modelId="{18B86AEB-1C21-487C-B7B2-4A1D3F614B6E}" type="presParOf" srcId="{5203FBC9-0F61-4CCB-9A54-3E54CA18085E}" destId="{3922224F-8143-4C40-A602-FA369478E821}" srcOrd="0" destOrd="0" presId="urn:microsoft.com/office/officeart/2008/layout/HorizontalMultiLevelHierarchy"/>
    <dgm:cxn modelId="{AC32BE08-EF0D-40D1-B8FF-BF2BB5F82E35}" type="presParOf" srcId="{3EE726D3-759E-4B18-AEAF-64226EC5279D}" destId="{E9F7D267-739B-4B27-B172-F9FC7B647D0D}" srcOrd="1" destOrd="0" presId="urn:microsoft.com/office/officeart/2008/layout/HorizontalMultiLevelHierarchy"/>
    <dgm:cxn modelId="{8150AFD4-6B0F-4DF2-B57C-BFF100F0E937}" type="presParOf" srcId="{E9F7D267-739B-4B27-B172-F9FC7B647D0D}" destId="{BE758F6F-1B2F-4AD6-BCBE-FCC1753A7C83}" srcOrd="0" destOrd="0" presId="urn:microsoft.com/office/officeart/2008/layout/HorizontalMultiLevelHierarchy"/>
    <dgm:cxn modelId="{B9BB6E27-733F-4D3E-B459-7781FFE7D412}" type="presParOf" srcId="{E9F7D267-739B-4B27-B172-F9FC7B647D0D}" destId="{D9164470-CC95-4E29-A915-FB5C7C65F815}" srcOrd="1" destOrd="0" presId="urn:microsoft.com/office/officeart/2008/layout/HorizontalMultiLevelHierarchy"/>
    <dgm:cxn modelId="{801DC00E-AAE3-4C45-9DCF-29EFE641EB45}" type="presParOf" srcId="{D9164470-CC95-4E29-A915-FB5C7C65F815}" destId="{FEDF8E40-032D-4E1C-8450-F1EB7AEC8079}" srcOrd="0" destOrd="0" presId="urn:microsoft.com/office/officeart/2008/layout/HorizontalMultiLevelHierarchy"/>
    <dgm:cxn modelId="{75821015-0A84-41EF-924C-84EE26D147B8}" type="presParOf" srcId="{FEDF8E40-032D-4E1C-8450-F1EB7AEC8079}" destId="{FE57381C-EF53-4C2D-B133-048F6A99E4C8}" srcOrd="0" destOrd="0" presId="urn:microsoft.com/office/officeart/2008/layout/HorizontalMultiLevelHierarchy"/>
    <dgm:cxn modelId="{90D212D2-E4EF-48FF-AF6D-F9A071ADB82D}" type="presParOf" srcId="{D9164470-CC95-4E29-A915-FB5C7C65F815}" destId="{61DF5746-3167-4DDC-A94C-9CDD5A86D928}" srcOrd="1" destOrd="0" presId="urn:microsoft.com/office/officeart/2008/layout/HorizontalMultiLevelHierarchy"/>
    <dgm:cxn modelId="{6B59A2A3-55CF-4453-8B76-8CD94E4DFE94}" type="presParOf" srcId="{61DF5746-3167-4DDC-A94C-9CDD5A86D928}" destId="{9DAC9CB6-1A3C-490F-8CF6-E5FBC3BA4B71}" srcOrd="0" destOrd="0" presId="urn:microsoft.com/office/officeart/2008/layout/HorizontalMultiLevelHierarchy"/>
    <dgm:cxn modelId="{844FD153-9AE0-462E-8864-C5DC12949510}" type="presParOf" srcId="{61DF5746-3167-4DDC-A94C-9CDD5A86D928}" destId="{F7439FF8-B3F3-4A6D-A829-713861D02D15}" srcOrd="1" destOrd="0" presId="urn:microsoft.com/office/officeart/2008/layout/HorizontalMultiLevelHierarchy"/>
    <dgm:cxn modelId="{FC43A539-EB46-4703-9B51-17255E78BFDF}" type="presParOf" srcId="{D9164470-CC95-4E29-A915-FB5C7C65F815}" destId="{1BCB0472-9E8F-435B-96B8-AF06B784AAB2}" srcOrd="2" destOrd="0" presId="urn:microsoft.com/office/officeart/2008/layout/HorizontalMultiLevelHierarchy"/>
    <dgm:cxn modelId="{E537026A-7248-455D-B90E-0C1EEC0FDC42}" type="presParOf" srcId="{1BCB0472-9E8F-435B-96B8-AF06B784AAB2}" destId="{D8E1CAF4-96BE-4528-8BDB-A43CB45F8419}" srcOrd="0" destOrd="0" presId="urn:microsoft.com/office/officeart/2008/layout/HorizontalMultiLevelHierarchy"/>
    <dgm:cxn modelId="{7E738BF0-BDBF-4648-AE35-ACDC4D330C91}" type="presParOf" srcId="{D9164470-CC95-4E29-A915-FB5C7C65F815}" destId="{50513F4F-344F-4824-844E-C0AAD2484A14}" srcOrd="3" destOrd="0" presId="urn:microsoft.com/office/officeart/2008/layout/HorizontalMultiLevelHierarchy"/>
    <dgm:cxn modelId="{DF462F69-9DF3-4BB8-BBC4-4C1A6C003AE7}" type="presParOf" srcId="{50513F4F-344F-4824-844E-C0AAD2484A14}" destId="{FD17BB6E-44CA-4C4B-9405-44145EE9F7E0}" srcOrd="0" destOrd="0" presId="urn:microsoft.com/office/officeart/2008/layout/HorizontalMultiLevelHierarchy"/>
    <dgm:cxn modelId="{ACD550F1-768C-4DFC-88E9-1EC38F0ADAC7}" type="presParOf" srcId="{50513F4F-344F-4824-844E-C0AAD2484A14}" destId="{7688DB93-092F-4E4C-B99F-BE4817B82E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0472-9E8F-435B-96B8-AF06B784AAB2}">
      <dsp:nvSpPr>
        <dsp:cNvPr id="0" name=""/>
        <dsp:cNvSpPr/>
      </dsp:nvSpPr>
      <dsp:spPr>
        <a:xfrm>
          <a:off x="6096298" y="1932082"/>
          <a:ext cx="366801" cy="3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00" y="0"/>
              </a:lnTo>
              <a:lnTo>
                <a:pt x="183400" y="349467"/>
              </a:lnTo>
              <a:lnTo>
                <a:pt x="366801" y="34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67033" y="2094150"/>
        <a:ext cx="25331" cy="25331"/>
      </dsp:txXfrm>
    </dsp:sp>
    <dsp:sp modelId="{FEDF8E40-032D-4E1C-8450-F1EB7AEC8079}">
      <dsp:nvSpPr>
        <dsp:cNvPr id="0" name=""/>
        <dsp:cNvSpPr/>
      </dsp:nvSpPr>
      <dsp:spPr>
        <a:xfrm>
          <a:off x="6096298" y="1582614"/>
          <a:ext cx="366801" cy="349467"/>
        </a:xfrm>
        <a:custGeom>
          <a:avLst/>
          <a:gdLst/>
          <a:ahLst/>
          <a:cxnLst/>
          <a:rect l="0" t="0" r="0" b="0"/>
          <a:pathLst>
            <a:path>
              <a:moveTo>
                <a:pt x="0" y="349467"/>
              </a:moveTo>
              <a:lnTo>
                <a:pt x="183400" y="349467"/>
              </a:lnTo>
              <a:lnTo>
                <a:pt x="183400" y="0"/>
              </a:lnTo>
              <a:lnTo>
                <a:pt x="36680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67033" y="1744682"/>
        <a:ext cx="25331" cy="25331"/>
      </dsp:txXfrm>
    </dsp:sp>
    <dsp:sp modelId="{5203FBC9-0F61-4CCB-9A54-3E54CA18085E}">
      <dsp:nvSpPr>
        <dsp:cNvPr id="0" name=""/>
        <dsp:cNvSpPr/>
      </dsp:nvSpPr>
      <dsp:spPr>
        <a:xfrm>
          <a:off x="3618279" y="1886362"/>
          <a:ext cx="366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80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509" y="1922912"/>
        <a:ext cx="18340" cy="18340"/>
      </dsp:txXfrm>
    </dsp:sp>
    <dsp:sp modelId="{B7B0C6FC-E635-46BD-8541-26D178C537F6}">
      <dsp:nvSpPr>
        <dsp:cNvPr id="0" name=""/>
        <dsp:cNvSpPr/>
      </dsp:nvSpPr>
      <dsp:spPr>
        <a:xfrm>
          <a:off x="1417469" y="1470358"/>
          <a:ext cx="366801" cy="461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400" y="0"/>
              </a:lnTo>
              <a:lnTo>
                <a:pt x="183400" y="461724"/>
              </a:lnTo>
              <a:lnTo>
                <a:pt x="366801" y="46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86128" y="1686478"/>
        <a:ext cx="29484" cy="29484"/>
      </dsp:txXfrm>
    </dsp:sp>
    <dsp:sp modelId="{C8594CDE-FCBD-4F24-BCBE-D7BF54B02D8A}">
      <dsp:nvSpPr>
        <dsp:cNvPr id="0" name=""/>
        <dsp:cNvSpPr/>
      </dsp:nvSpPr>
      <dsp:spPr>
        <a:xfrm>
          <a:off x="3618279" y="837958"/>
          <a:ext cx="366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80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2509" y="874508"/>
        <a:ext cx="18340" cy="18340"/>
      </dsp:txXfrm>
    </dsp:sp>
    <dsp:sp modelId="{4CF3F4E0-497D-4955-9D39-9D15EC2A1B10}">
      <dsp:nvSpPr>
        <dsp:cNvPr id="0" name=""/>
        <dsp:cNvSpPr/>
      </dsp:nvSpPr>
      <dsp:spPr>
        <a:xfrm>
          <a:off x="1417469" y="883678"/>
          <a:ext cx="366801" cy="586679"/>
        </a:xfrm>
        <a:custGeom>
          <a:avLst/>
          <a:gdLst/>
          <a:ahLst/>
          <a:cxnLst/>
          <a:rect l="0" t="0" r="0" b="0"/>
          <a:pathLst>
            <a:path>
              <a:moveTo>
                <a:pt x="0" y="586679"/>
              </a:moveTo>
              <a:lnTo>
                <a:pt x="183400" y="586679"/>
              </a:lnTo>
              <a:lnTo>
                <a:pt x="183400" y="0"/>
              </a:lnTo>
              <a:lnTo>
                <a:pt x="3668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83572" y="1159720"/>
        <a:ext cx="34595" cy="34595"/>
      </dsp:txXfrm>
    </dsp:sp>
    <dsp:sp modelId="{FD2B95C5-5F52-4ADF-9D19-181A003852EC}">
      <dsp:nvSpPr>
        <dsp:cNvPr id="0" name=""/>
        <dsp:cNvSpPr/>
      </dsp:nvSpPr>
      <dsp:spPr>
        <a:xfrm>
          <a:off x="-28049" y="764695"/>
          <a:ext cx="1479713" cy="1411324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Kündigung </a:t>
          </a:r>
          <a:b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InstA</a:t>
          </a:r>
          <a:b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(Ausserkraft-</a:t>
          </a:r>
          <a:b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treten nach </a:t>
          </a:r>
          <a:b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6 Monaten)</a:t>
          </a:r>
          <a:endParaRPr lang="en-US" sz="41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-28049" y="764695"/>
        <a:ext cx="1479713" cy="1411324"/>
      </dsp:txXfrm>
    </dsp:sp>
    <dsp:sp modelId="{CBAA20B0-9835-43E7-81B7-8A032421D41B}">
      <dsp:nvSpPr>
        <dsp:cNvPr id="0" name=""/>
        <dsp:cNvSpPr/>
      </dsp:nvSpPr>
      <dsp:spPr>
        <a:xfrm>
          <a:off x="1784271" y="604104"/>
          <a:ext cx="1834007" cy="55914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Neue </a:t>
          </a:r>
          <a: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Marktzugangs-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CH" sz="14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abkommen</a:t>
          </a:r>
          <a:endParaRPr lang="de-CH" sz="14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84271" y="604104"/>
        <a:ext cx="1834007" cy="559148"/>
      </dsp:txXfrm>
    </dsp:sp>
    <dsp:sp modelId="{4B577097-599E-4551-A23A-D2435E29DFBE}">
      <dsp:nvSpPr>
        <dsp:cNvPr id="0" name=""/>
        <dsp:cNvSpPr/>
      </dsp:nvSpPr>
      <dsp:spPr>
        <a:xfrm>
          <a:off x="3985080" y="604104"/>
          <a:ext cx="2130621" cy="559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Treten</a:t>
          </a: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gleichzeitig</a:t>
          </a: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zum</a:t>
          </a: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 </a:t>
          </a:r>
          <a:r>
            <a:rPr lang="en-US" sz="1400" kern="1200" smtClean="0">
              <a:latin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en-US" sz="1400" kern="120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smtClean="0">
              <a:latin typeface="Segoe UI" panose="020B0502040204020203" pitchFamily="34" charset="0"/>
              <a:cs typeface="Segoe UI" panose="020B0502040204020203" pitchFamily="34" charset="0"/>
            </a:rPr>
            <a:t>InstA ausser</a:t>
          </a: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Kraft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85080" y="604104"/>
        <a:ext cx="2130621" cy="559148"/>
      </dsp:txXfrm>
    </dsp:sp>
    <dsp:sp modelId="{84C352BA-C1A9-4BB8-B54F-F63AF08DC788}">
      <dsp:nvSpPr>
        <dsp:cNvPr id="0" name=""/>
        <dsp:cNvSpPr/>
      </dsp:nvSpPr>
      <dsp:spPr>
        <a:xfrm>
          <a:off x="1784271" y="1527552"/>
          <a:ext cx="1834007" cy="8090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5 bestehende </a:t>
          </a:r>
          <a:r>
            <a:rPr lang="en-US" sz="1400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Marktzugangs-</a:t>
          </a: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abkommen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84271" y="1527552"/>
        <a:ext cx="1834007" cy="809060"/>
      </dsp:txXfrm>
    </dsp:sp>
    <dsp:sp modelId="{BE758F6F-1B2F-4AD6-BCBE-FCC1753A7C83}">
      <dsp:nvSpPr>
        <dsp:cNvPr id="0" name=""/>
        <dsp:cNvSpPr/>
      </dsp:nvSpPr>
      <dsp:spPr>
        <a:xfrm>
          <a:off x="3985080" y="1566852"/>
          <a:ext cx="2111218" cy="73046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Konsultationen im Gemischten Ausschuss </a:t>
          </a:r>
          <a:b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3 Monate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85080" y="1566852"/>
        <a:ext cx="2111218" cy="730460"/>
      </dsp:txXfrm>
    </dsp:sp>
    <dsp:sp modelId="{9DAC9CB6-1A3C-490F-8CF6-E5FBC3BA4B71}">
      <dsp:nvSpPr>
        <dsp:cNvPr id="0" name=""/>
        <dsp:cNvSpPr/>
      </dsp:nvSpPr>
      <dsp:spPr>
        <a:xfrm>
          <a:off x="6463100" y="1303040"/>
          <a:ext cx="1834007" cy="55914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Bleiben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4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bestehen</a:t>
          </a:r>
          <a:endParaRPr lang="en-US" sz="18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463100" y="1303040"/>
        <a:ext cx="1834007" cy="559148"/>
      </dsp:txXfrm>
    </dsp:sp>
    <dsp:sp modelId="{FD17BB6E-44CA-4C4B-9405-44145EE9F7E0}">
      <dsp:nvSpPr>
        <dsp:cNvPr id="0" name=""/>
        <dsp:cNvSpPr/>
      </dsp:nvSpPr>
      <dsp:spPr>
        <a:xfrm>
          <a:off x="6463100" y="2001976"/>
          <a:ext cx="1834007" cy="55914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Treten 6 Monate </a:t>
          </a:r>
          <a:br>
            <a:rPr lang="en-US" sz="14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später ausser Kraft</a:t>
          </a:r>
          <a:endParaRPr lang="en-US" sz="14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463100" y="2001976"/>
        <a:ext cx="1834007" cy="55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2617-400E-49BB-9E0E-F3333E6DAE64}" type="datetimeFigureOut">
              <a:rPr lang="fr-CH" smtClean="0"/>
              <a:t>10.09.2019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C665-E6C9-44AF-85D8-7D4859262D94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793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1315F48-61A3-2B42-A58F-487E38A59DEB}" type="datetimeFigureOut">
              <a:rPr lang="en-US" smtClean="0"/>
              <a:t>9/10/2019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54868F-A194-644A-AE5A-4EAE302AE3A4}" type="slidenum">
              <a:rPr lang="en-US" smtClean="0"/>
              <a:t>‹#›</a:t>
            </a:fld>
            <a:endParaRPr lang="de-CH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519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Keine automatische Übernahme von Rechtsentwicklungen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Überwachung durch CH-Instanzen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Streitfälle von einem paritätischen</a:t>
            </a:r>
            <a:r>
              <a:rPr lang="de-CH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Schiedsgericht entschieden, d.h. CH und EU gleichermassen vertreten</a:t>
            </a:r>
            <a:endParaRPr lang="de-CH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Rolle EuGH: Auslegung von EU-Recht, aber nur wenn Schiedsgericht entscheidet, dass notwendig </a:t>
            </a:r>
            <a:r>
              <a:rPr lang="de-CH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und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relevant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Wenn Schiedsspruch nicht oder nur partiell umgesetzt: Gegenpartei kann Ausgleichsmassnahmen ergreifen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Verhältnismässigkeit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Landverkehr: 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z.B. Nacht- und Sonntagsfahrverbot, 40 Tonnen-Limit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Landwirtschaft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z.B. Verbot internationaler Tiertransporte auf der Strasse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Koordination der Sozialversicherungen 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Nicht-Exportierbarkeit gewisser Leistungen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Inhaltliche (materielle) Bestimmungen:  </a:t>
            </a:r>
          </a:p>
          <a:p>
            <a:pPr marL="800100" lvl="1" indent="-342900">
              <a:buFontTx/>
              <a:buChar char="-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 direkt anwendbare Grundsätze (Ausnahme Luftverkehr)</a:t>
            </a:r>
          </a:p>
          <a:p>
            <a:pPr marL="800100" lvl="1" indent="-342900">
              <a:buFontTx/>
              <a:buChar char="-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Rahmen für konkrete Beihilferegelung in künftigen Marktzugangsabkommen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Überwachung:  Zwei-Pfeiler-Modell (wie von CH gefordert)</a:t>
            </a:r>
          </a:p>
          <a:p>
            <a:pPr lvl="1"/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CH-Überwachung muss derjenigen der EU äquivalent sein: </a:t>
            </a: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(i) ständige Überwachung</a:t>
            </a: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(ii) Rückforderung unrechtmässig gesprochener Beihilfen </a:t>
            </a: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(iii) Notifizierungsverfahren</a:t>
            </a:r>
          </a:p>
          <a:p>
            <a:pPr lvl="1"/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Umsetzung der Überwachung unter Beachtung der verfassungsmässigen Kompetenzordnung</a:t>
            </a:r>
            <a:endParaRPr lang="de-CH" sz="2000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1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EU-Grundsatz: alle Teilnehmende am EU-Binnenmarkt gleichen Regeln und Bedingungen unterstellt, </a:t>
            </a:r>
            <a:r>
              <a:rPr lang="de-CH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«level playing field» </a:t>
            </a:r>
          </a:p>
          <a:p>
            <a:pPr lvl="1"/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Generelle Ausnahmen vom Prinzip nicht akzeptabel</a:t>
            </a:r>
            <a:endParaRPr lang="de-CH" sz="20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Aber: Raum für gezielte Berücksichtigung nationaler Besonderheiten</a:t>
            </a:r>
            <a:endParaRPr lang="de-CH" sz="2000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CH-Ausnahmeforderungen im Bereich Personenfreizügigkeit: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Flankierende Massnahmen 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Unionsbürgerrichtlinie </a:t>
            </a:r>
          </a:p>
          <a:p>
            <a:pPr marL="800100" lvl="1" indent="-342900">
              <a:buFont typeface="Segoe UI" panose="020B0502040204020203" pitchFamily="34" charset="0"/>
              <a:buChar char="→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Koordinierung der Sozialversicherungssysteme</a:t>
            </a:r>
          </a:p>
          <a:p>
            <a:pPr lvl="1"/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wurden von EU nicht bzw. nur teilweise akzeptiert</a:t>
            </a: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4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EU fordert die Übernahme des geltenden EU-Rechts im Entsendewesen (Durchsetzungsrichtlinie und revidierte Entsenderichtlinie)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Aber: EU anerkennt Besonderheiten des CH-Arbeitsmarktes und entsprechende Massnahmen zur Garantie des Lohnschutzniveaus </a:t>
            </a:r>
          </a:p>
          <a:p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EU akzeptiert einzelne Massnahmen, die über EU-Entsenderecht hinausgehen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EU-Vorschlag:  Drei spezifische flankierende Kernmassnahmen werden vertraglich abgesichert: </a:t>
            </a:r>
          </a:p>
          <a:p>
            <a:pPr lvl="1"/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- Voranmeldefrist von 4 Arbeitstagen</a:t>
            </a:r>
          </a:p>
          <a:p>
            <a:pPr lvl="1"/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- Kautionspflicht für Unternehmen, die ihren finanziellen Verpflichtungen nicht nachgekommen sind </a:t>
            </a:r>
          </a:p>
          <a:p>
            <a:pPr lvl="1"/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- Dokumentationspflicht für Selbstständige</a:t>
            </a:r>
          </a:p>
          <a:p>
            <a:pPr marL="285750" indent="-28575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Gegen EU-Rechtsentwicklung und die EU-Rechtsprechung «immunisiert»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6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Übrige FlaM nicht gesondert vertraglich abgesichert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unterstehen dynamischer Rechtsentwicklung und dem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Streitbeilegungsverfahren</a:t>
            </a:r>
            <a:endParaRPr lang="de-CH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Weitgehend mit geltendem EU-Recht vergleichbar</a:t>
            </a:r>
            <a:r>
              <a:rPr lang="de-CH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Betrifft bspw. Vollzugstätigkeit der paritätischen Kommissionen; Instrument doppelter Sanktionen; Kontrolldichte bzw. Kontrollpraxis</a:t>
            </a:r>
            <a:endParaRPr lang="de-CH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Aktuelles Schutzniveau kann – in Kombination mit den notwendigen unilateralen Anpassungen auf CH-Seite – gewährleistet werden</a:t>
            </a:r>
          </a:p>
          <a:p>
            <a:pPr marL="285750" indent="-28575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Mögliche unilaterale Anpassungen auf CH-Seite: 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Technische Aufrüstung des online-Meldeverfahrens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Ausbau der Sanktionsmöglichkeiten (z.B. durch Dienstleistungssperre)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Erhöhung von Verwaltungsbussen oder Konventionalstrafen im Falle einer Abschaffung der Doppelsanktionierung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Keine explizite Ausnahme im</a:t>
            </a:r>
            <a:r>
              <a:rPr lang="de-CH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InstA wurde von der EU zugestanden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EU hat aber ihrerseits auch auf explizites CH-Engagement im InstA zur Übernahme der UBRL verzichtet</a:t>
            </a:r>
          </a:p>
          <a:p>
            <a:pPr marL="342900" indent="-34290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wenn zwischen CH und EU Meinungsverschiedenheit in Frage der Übernahme der UBRL</a:t>
            </a:r>
            <a:b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Streitbeilegungsmechanismus des InstA. </a:t>
            </a:r>
          </a:p>
          <a:p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CH-Meinung:  UBRL zumindest in Teilen keine Weiterentwicklung des FZA, muss daher zumindest in Teilen nicht übernommen werden. Dies gilt gerade für heikle Punkte der UBRL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Erweiterung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der Sozialhilfeansprüche, restriktivere Voraussetzungen für Landesverweise, Daueraufenthaltsrecht ab 5 Jahren </a:t>
            </a:r>
            <a:endParaRPr lang="de-CH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4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Revision Verordnung zur Koordinierung der Sozialversicherungssysteme in EU noch nicht abgeschlossen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Frage der Übernahme dieser Revision ins FZA wird sich aber mit oder ohne InstA stellen</a:t>
            </a:r>
          </a:p>
          <a:p>
            <a:pPr marL="342900" indent="-34290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Vorteil InstA: allfälliger Konflikt zwischen CH und EU über Übernahme würde im Rahmen InstA-Streitbeilegungsmechanismus geregelt. Würde CH einem allfälligen Entscheid des Schiedsgerichts in dieser Sache keine Folge leisten, könnte EU Ausgleichsmassnahmen ergreifen; diese müssten aber verhältnismässig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6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3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Verhandlungsergebnis in weiten Teilen als im Interesse der Schweiz und im Einklang mit dem Verhandlungsmandat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Insbesondere aufgrund der offenen Punkte in Bezug auf die flankierende Massnahmen und die Unionsbürgerrichtlinie hat der Bundesrat vorerst auf eine Paraphierung des InstA verzichtet.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Konsultationen der meistbetroffenen Kreise</a:t>
            </a:r>
            <a:r>
              <a:rPr lang="de-CH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(Stakeholders) zur Einholung deren Position zum Verhandlungsergebnis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</a:rPr>
              <a:t>BR-Sitzung 7. Dezember:  Verhandlungsergebnis zur Kenntnis genommen</a:t>
            </a:r>
          </a:p>
          <a:p>
            <a:pPr marL="285750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weiten Teilen im Interesse der Schweiz  - offene Punkte in Bezug auf FlaM und UBRL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Auf Paraphierung verzichtet </a:t>
            </a:r>
          </a:p>
          <a:p>
            <a:pPr marL="285750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Konsultationen durch EDA, WBF und Bundespräsidenten mit APKs, WAKs, KDK, Parteien mit Fraktionsstärke, Sozialpartner, Wirtschaft und Wissenschaft.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Interaktive Diskussionen - offizielle Stellungnahmen bis Ende März schriftlich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Zivilgesellschaft kann sich auch äussern</a:t>
            </a:r>
          </a:p>
          <a:p>
            <a:pPr marL="285750" indent="-28575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BR wird im Frühling über Stand der Konsultationen informiert; Entscheid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über weiteres Vorgehen </a:t>
            </a:r>
            <a:endParaRPr lang="de-CH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CH" sz="11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6387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Meinung Stakeholders zu: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Auswirkungen auf FlaM bzw. Schweizer Lohnschutzniveau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Unionsbürgerrichtlinie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sowie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zu weiteren Punkten:</a:t>
            </a: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Bestimmungen zu den staatlichen Beihilfen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Kündigungsklausel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Revision Verordnung Koordination der Sozialversicherungen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→"/>
              <a:tabLst/>
              <a:defRPr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Streitbeilegungsverfahren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Dynamische Rechtsübernahme </a:t>
            </a:r>
          </a:p>
          <a:p>
            <a:pPr marL="285750" indent="-285750">
              <a:buClr>
                <a:srgbClr val="FF0000"/>
              </a:buClr>
              <a:buFont typeface="Segoe UI" panose="020B0502040204020203" pitchFamily="34" charset="0"/>
              <a:buChar char="►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Resultate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Fundierte interessenpolitische Analyse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Entscheid des Bundesrates über weiteres Vorgehen  </a:t>
            </a:r>
          </a:p>
          <a:p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0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Unterzeichnung InstA und Eröffnung Vernehmlassung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EU sagt nein zu Nachverhandlungen. BR wird zusätzliche realistische Anliegen prüfen und ggf. bei EU einbringen =&gt; Gespräche auf politischer Ebene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Sistierung bzw. Aufschieben Verhandlungen? </a:t>
            </a:r>
          </a:p>
          <a:p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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Für EU keine Option </a:t>
            </a:r>
          </a:p>
          <a:p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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Klarer Entscheid BR für oder gegen vorliegenden Abkommensentwurf verlangt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Übungsabbruch: Verhandlungen in Zukunft zwar nicht ausgeschlossen aber: 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Neues Mandat seitens EU erforderlich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 möglich vor Mitte 2020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Aktueller Abkommensentwurf als Basis? Ungewiss, ob die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bisher erreichten Resultate a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ls Grundlage für neue Verhandlungen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dienen können.</a:t>
            </a: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80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Abbruch laufender Verhandlungen und Diskussionen in sektoriellen Dossiers (Strom, öffentliche Gesundheit, Lebensmittelsicherheit, Kabotage-Rechte im Luftverkehr)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Nicht-Anerkennung Gleichwertigkeit Schweizer Börsenregulierung gemäss MIFIR23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Erosion Binnenmarktzugang für CH: keine Anpassung bestehender Marktzugangsabkommen (</a:t>
            </a:r>
            <a:r>
              <a:rPr lang="de-CH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Beispiel MRA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Rechtsunsicherheiten und neue Hürden für Zugang CH zu Binnenmarkt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Risiko: kein Abkommen über Teilnahme der Schweiz am nächsten EU-Forschungsrahmenprogramm ab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Beeinträchtigung weiterer Dossiers: CH-Beteiligungen an Europäischer Eisenbahnagentur ERA, am öffentlich regulierten Dienst (PRS) sowie an Agentur des Globalen Satellitennavigations-System (GSA, Galileo) und am EU-Programm MEDIA/Kultur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Bilateraler Weg = massgeschneiderter Ansatz für 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Zugang zum EU-Binnenmarkt + Kooperationen in ausgewählten Interessensbereichen +</a:t>
            </a:r>
            <a:r>
              <a:rPr lang="de-CH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grösstmögliche politische Eigenständigkeit.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Jahre nach Unterzeichnung Bilaterale I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 Update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trike="noStrike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</a:t>
            </a:r>
            <a:r>
              <a:rPr lang="de-CH" strike="noStrike" baseline="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InstA: bilateralen Weg konsolidieren und weiterentwickeln</a:t>
            </a:r>
            <a:endParaRPr lang="de-CH" strike="noStrike" dirty="0" smtClean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CH" b="1" dirty="0" smtClean="0">
                <a:latin typeface="Segoe Ul"/>
              </a:rPr>
              <a:t>Beispiel</a:t>
            </a:r>
            <a:r>
              <a:rPr lang="de-CH" b="1" baseline="0" dirty="0" smtClean="0">
                <a:latin typeface="Segoe Ul"/>
              </a:rPr>
              <a:t> MRA (Abkommen über technische Handelshemmnisse)</a:t>
            </a:r>
          </a:p>
          <a:p>
            <a:r>
              <a:rPr lang="de-CH" b="0" dirty="0" smtClean="0">
                <a:latin typeface="Segoe Ul"/>
              </a:rPr>
              <a:t>0,5%-1% Einsparungen d</a:t>
            </a:r>
            <a:r>
              <a:rPr lang="de-CH" sz="1200" b="0" dirty="0" smtClean="0">
                <a:latin typeface="Segoe Ul"/>
              </a:rPr>
              <a:t>es </a:t>
            </a:r>
            <a:r>
              <a:rPr lang="de-CH" sz="1200" dirty="0" smtClean="0">
                <a:latin typeface="Segoe Ul"/>
              </a:rPr>
              <a:t>Produktewerts dank MRA</a:t>
            </a:r>
            <a:endParaRPr lang="fr-CH" sz="1200" dirty="0" smtClean="0">
              <a:latin typeface="Segoe Ul"/>
            </a:endParaRPr>
          </a:p>
          <a:p>
            <a:r>
              <a:rPr lang="de-CH" b="0" dirty="0" smtClean="0">
                <a:latin typeface="Segoe Ul"/>
              </a:rPr>
              <a:t>75 Mrd. CHF </a:t>
            </a:r>
            <a:r>
              <a:rPr lang="de-CH" sz="1200" dirty="0" smtClean="0">
                <a:latin typeface="Segoe Ul"/>
              </a:rPr>
              <a:t>Exporte aufgrund MRA (2017)</a:t>
            </a:r>
            <a:endParaRPr lang="fr-CH" sz="1200" dirty="0" smtClean="0">
              <a:latin typeface="Segoe Ul"/>
            </a:endParaRPr>
          </a:p>
          <a:p>
            <a:r>
              <a:rPr lang="de-CH" b="0" dirty="0" smtClean="0">
                <a:latin typeface="Segoe Ul"/>
              </a:rPr>
              <a:t>MRA: 2/3 CH-Handel </a:t>
            </a:r>
            <a:r>
              <a:rPr lang="de-CH" sz="1200" dirty="0" smtClean="0">
                <a:latin typeface="Segoe Ul"/>
              </a:rPr>
              <a:t>der Industrieprodukte mit der EU…</a:t>
            </a:r>
          </a:p>
          <a:p>
            <a:r>
              <a:rPr lang="de-CH" b="0" dirty="0" smtClean="0">
                <a:latin typeface="Segoe Ul"/>
              </a:rPr>
              <a:t>…150-300 Mio. CHF </a:t>
            </a:r>
            <a:r>
              <a:rPr lang="de-CH" sz="1200" dirty="0" smtClean="0">
                <a:latin typeface="Segoe Ul"/>
              </a:rPr>
              <a:t>Einsparungen in der Pharmaindustrie</a:t>
            </a:r>
            <a:endParaRPr lang="fr-CH" sz="1200" dirty="0" smtClean="0">
              <a:latin typeface="Segoe Ul"/>
            </a:endParaRPr>
          </a:p>
          <a:p>
            <a:endParaRPr lang="fr-CH" sz="1200" dirty="0" smtClean="0">
              <a:latin typeface="Segoe U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40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933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420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Vergleich mit Indonesien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9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EU-Recht entwickelt sich weiter =&gt;  Marktzugangsabkommen CH-EU müssen laufend aktualisiert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Kern des InstA = «</a:t>
            </a:r>
            <a:r>
              <a:rPr lang="de-CH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Institutionelle Mechanismen»</a:t>
            </a:r>
            <a:r>
              <a:rPr lang="de-CH" baseline="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dynamische Aktualisierung +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Einheitliches Recht im gemeinsamen Markt Schweiz-EU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Schaffung ein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 Streitbeilegungsmechanismus</a:t>
            </a: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Segoe UI" panose="020B0502040204020203" pitchFamily="34" charset="0"/>
              <a:buNone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Ziele:</a:t>
            </a:r>
          </a:p>
          <a:p>
            <a:pPr marL="342900" indent="-34290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Rechts- und Planungssicherheit für CH-Unternehmen und -BürgerInnen</a:t>
            </a:r>
          </a:p>
          <a:p>
            <a:pPr marL="342900" indent="-34290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Schutz vor Diskriminierung gegenüber EU-Konkurrenz</a:t>
            </a:r>
          </a:p>
          <a:p>
            <a:pPr marL="342900" indent="-34290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Ausbau Zugang zu EU-Binnenmarkt mit neuen Marktzugangsabkommen, wenn sie im Interesse der Schweiz sind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15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InstA gewährt Mitwirkungsrechte = </a:t>
            </a:r>
            <a:r>
              <a:rPr lang="de-CH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decision shaping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Anpassungen durch einvernehmlichen Beschluss gemischten</a:t>
            </a:r>
            <a:r>
              <a:rPr lang="de-CH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Ausschuss = kein Automatismus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Übernahmefrist</a:t>
            </a:r>
            <a:r>
              <a:rPr lang="de-CH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= 2-3 Jahre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ermöglicht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verfassungsmässige Genehmigungsverfahren inkl. Referendumsmöglichkeit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Möglichkeit, Rechtsentwicklungen nicht zu übernehmen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Streitbeilegungsverfahren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ev.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Ausgleichsmassnahmen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Ausgleichsmassnahmen müssen verhältnismässig sein; Verhältnismässigkeit kann von Schiedsgericht geprüft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Abgesicherte Ausnahmen im Landverkehr, in der Landwirtschaft, bei der Koordinierung der Sozialversicherungssysteme sowie beim Lohnschutz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Anwendungsbereich des InstA auf bestehende und künftige Marktzugangsabkommen beschränkt</a:t>
            </a:r>
          </a:p>
          <a:p>
            <a:endParaRPr lang="de-CH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489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Bestehende und künftige Marktzugangsabkommen</a:t>
            </a:r>
            <a:endParaRPr lang="de-CH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 unter InstA fallen: Freihandelsabkommen (1972) &amp; Öffentliches Beschaffungswesen (1999)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diesen beiden Bereichen sind aber beide Parteien bereit zu Verhandlungen über eine Modernisierung </a:t>
            </a:r>
            <a:b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Politische Erklärung</a:t>
            </a:r>
            <a:r>
              <a:rPr lang="de-CH" sz="12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rechtlich unverbindlich, ergebnisoffen, präjudiziert keine künftige Unterstellung unter InstA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868F-A194-644A-AE5A-4EAE302AE3A4}" type="slidenum">
              <a:rPr lang="en-US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611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5533" y="484773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C067EA-A877-374C-8F55-4EF7BC758C4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25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5533" y="484773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C067EA-A877-374C-8F55-4EF7BC758C40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 userDrawn="1"/>
        </p:nvCxnSpPr>
        <p:spPr>
          <a:xfrm>
            <a:off x="2125014" y="928465"/>
            <a:ext cx="6708504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8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1" y="202863"/>
            <a:ext cx="1587402" cy="3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3756660" y="1536678"/>
            <a:ext cx="5402580" cy="322156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de-CH" sz="3600" b="1" dirty="0" smtClean="0">
                <a:latin typeface="Segoe UI" panose="020B0502040204020203" pitchFamily="34" charset="0"/>
              </a:rPr>
              <a:t>Das institutionelle </a:t>
            </a:r>
            <a:br>
              <a:rPr lang="de-CH" sz="3600" b="1" dirty="0" smtClean="0">
                <a:latin typeface="Segoe UI" panose="020B0502040204020203" pitchFamily="34" charset="0"/>
              </a:rPr>
            </a:br>
            <a:r>
              <a:rPr lang="de-CH" sz="3600" b="1" dirty="0" smtClean="0">
                <a:latin typeface="Segoe UI" panose="020B0502040204020203" pitchFamily="34" charset="0"/>
              </a:rPr>
              <a:t>Abkommen (InstA)</a:t>
            </a:r>
            <a:br>
              <a:rPr lang="de-CH" sz="3600" b="1" dirty="0" smtClean="0">
                <a:latin typeface="Segoe UI" panose="020B0502040204020203" pitchFamily="34" charset="0"/>
              </a:rPr>
            </a:br>
            <a:r>
              <a:rPr lang="de-CH" sz="3600" b="1" dirty="0" smtClean="0">
                <a:latin typeface="Segoe UI" panose="020B0502040204020203" pitchFamily="34" charset="0"/>
              </a:rPr>
              <a:t>Schweiz – EU</a:t>
            </a:r>
          </a:p>
          <a:p>
            <a:pPr marL="0" indent="0">
              <a:buNone/>
            </a:pPr>
            <a:r>
              <a:rPr lang="de-CH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Konsultationen </a:t>
            </a:r>
            <a:endParaRPr lang="de-CH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3366192" y="1697672"/>
            <a:ext cx="2453838" cy="2442830"/>
          </a:xfrm>
          <a:prstGeom prst="ellips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 bwMode="auto">
          <a:xfrm>
            <a:off x="3551227" y="1253667"/>
            <a:ext cx="2083768" cy="615553"/>
          </a:xfrm>
          <a:prstGeom prst="roundRect">
            <a:avLst/>
          </a:prstGeom>
          <a:solidFill>
            <a:srgbClr val="BCBE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/>
            <a:r>
              <a:rPr lang="de-CH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Rechtsentwicklung</a:t>
            </a:r>
            <a:endParaRPr kumimoji="0" lang="en-US" sz="1600" b="0" i="0" u="none" strike="sng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58847" y="4019403"/>
            <a:ext cx="2070538" cy="596288"/>
          </a:xfrm>
          <a:prstGeom prst="roundRect">
            <a:avLst/>
          </a:prstGeom>
          <a:solidFill>
            <a:srgbClr val="7DA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/>
            <a:r>
              <a:rPr lang="de-CH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Überwachung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 bwMode="auto">
          <a:xfrm>
            <a:off x="5132977" y="2632304"/>
            <a:ext cx="2070538" cy="614672"/>
          </a:xfrm>
          <a:prstGeom prst="roundRect">
            <a:avLst/>
          </a:prstGeom>
          <a:solidFill>
            <a:srgbClr val="00A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/>
            <a:r>
              <a:rPr lang="de-CH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Rechtsauslegung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 bwMode="auto">
          <a:xfrm>
            <a:off x="2011438" y="2630798"/>
            <a:ext cx="2070538" cy="611645"/>
          </a:xfrm>
          <a:prstGeom prst="roundRect">
            <a:avLst/>
          </a:prstGeom>
          <a:solidFill>
            <a:srgbClr val="034E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55663"/>
            <a:r>
              <a:rPr lang="de-CH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Streitbeilegung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12277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INSTITUTIONELLE MECHANISMEN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18505" y="160440"/>
            <a:ext cx="6715013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spc="-80" dirty="0" smtClean="0">
                <a:latin typeface="Segoe UI" panose="020B0502040204020203" pitchFamily="34" charset="0"/>
              </a:rPr>
              <a:t>AUSNAHMEN VON EU-RECHTSENTWICKLUNG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5345" y="1881360"/>
            <a:ext cx="1835004" cy="1790039"/>
            <a:chOff x="1076857" y="1665477"/>
            <a:chExt cx="1835004" cy="1790039"/>
          </a:xfrm>
        </p:grpSpPr>
        <p:sp>
          <p:nvSpPr>
            <p:cNvPr id="6" name="Rectangle 5"/>
            <p:cNvSpPr/>
            <p:nvPr/>
          </p:nvSpPr>
          <p:spPr>
            <a:xfrm>
              <a:off x="1076857" y="3147738"/>
              <a:ext cx="1835004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Landverkehr</a:t>
              </a: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335070" y="1665477"/>
              <a:ext cx="1320361" cy="1320361"/>
              <a:chOff x="7443000" y="1474880"/>
              <a:chExt cx="895165" cy="89516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43000" y="1474880"/>
                <a:ext cx="895165" cy="895165"/>
              </a:xfrm>
              <a:prstGeom prst="ellipse">
                <a:avLst/>
              </a:prstGeom>
              <a:ln w="9842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sz="19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21731" y="1623712"/>
                <a:ext cx="737702" cy="54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4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40t</a:t>
                </a:r>
                <a:endParaRPr lang="fr-CH" sz="46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175567" y="1881360"/>
            <a:ext cx="2407790" cy="1790040"/>
            <a:chOff x="3537079" y="1665477"/>
            <a:chExt cx="2407790" cy="1790040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4068741" y="1665477"/>
              <a:ext cx="1320361" cy="1320361"/>
              <a:chOff x="7796463" y="2490447"/>
              <a:chExt cx="895165" cy="89516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796463" y="2490447"/>
                <a:ext cx="895165" cy="895165"/>
              </a:xfrm>
              <a:prstGeom prst="ellipse">
                <a:avLst/>
              </a:prstGeom>
              <a:ln w="9842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sz="19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7962562" y="2754273"/>
                <a:ext cx="562966" cy="359375"/>
                <a:chOff x="7962562" y="2754273"/>
                <a:chExt cx="562966" cy="359375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2562" y="2754273"/>
                  <a:ext cx="562966" cy="359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sp>
              <p:nvSpPr>
                <p:cNvPr id="19" name="Rounded Rectangle 18"/>
                <p:cNvSpPr/>
                <p:nvPr/>
              </p:nvSpPr>
              <p:spPr>
                <a:xfrm>
                  <a:off x="8001358" y="2773711"/>
                  <a:ext cx="320073" cy="19158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3468" y="2773711"/>
                  <a:ext cx="317964" cy="21102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2" name="Rectangle 21"/>
            <p:cNvSpPr/>
            <p:nvPr/>
          </p:nvSpPr>
          <p:spPr>
            <a:xfrm>
              <a:off x="3537079" y="3144465"/>
              <a:ext cx="2407790" cy="3110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Landwirtschaft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19230" y="1881360"/>
            <a:ext cx="2699772" cy="2405591"/>
            <a:chOff x="6180742" y="1665477"/>
            <a:chExt cx="2699772" cy="2405591"/>
          </a:xfrm>
        </p:grpSpPr>
        <p:sp>
          <p:nvSpPr>
            <p:cNvPr id="12" name="Oval 11"/>
            <p:cNvSpPr/>
            <p:nvPr/>
          </p:nvSpPr>
          <p:spPr>
            <a:xfrm>
              <a:off x="6859814" y="1665477"/>
              <a:ext cx="1320361" cy="1320361"/>
            </a:xfrm>
            <a:prstGeom prst="ellipse">
              <a:avLst/>
            </a:prstGeom>
            <a:ln w="9842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9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80742" y="3147738"/>
              <a:ext cx="2699772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Kein Export gewisser Sozialversicherungs-leistungen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2125671"/>
            <a:ext cx="810673" cy="7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8507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STAATLICHE BEIHILFEN 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784" y="2068391"/>
            <a:ext cx="482553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Inhaltliche Bestimmungen: nicht direkt anwendbare Grundsätze (Ausnahme Luftverkehr)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Überwachung:  Zwei-Pfeiler-Modell </a:t>
            </a:r>
            <a:b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(wie von CH gefordert)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1436" y="1105487"/>
            <a:ext cx="2776842" cy="3593560"/>
            <a:chOff x="6056676" y="1120727"/>
            <a:chExt cx="2776842" cy="35935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6676" y="1120727"/>
              <a:ext cx="2776842" cy="3593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608" y="2704151"/>
              <a:ext cx="465172" cy="5136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556" y="2745107"/>
              <a:ext cx="688589" cy="467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1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AUSNAHMEFORDERUNGEN DER SCHWEIZ   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682" y="1802308"/>
            <a:ext cx="537417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EU-Grundsatz: </a:t>
            </a:r>
            <a:r>
              <a:rPr lang="de-CH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de-CH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level playing field» </a:t>
            </a:r>
            <a:endParaRPr lang="de-CH" sz="20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Aber: Raum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für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gezielte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Berücksichtigung nationaler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Besonderheiten</a:t>
            </a:r>
            <a:endParaRPr lang="de-CH" sz="2000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CH-Ausnahmeforderungen im Bereich Personenfreizügigkeit</a:t>
            </a:r>
            <a:r>
              <a:rPr lang="de-CH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nicht bzw. nur teilweise realisiert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40" y="2609932"/>
            <a:ext cx="2063416" cy="20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400" dirty="0">
                <a:latin typeface="Segoe UI" panose="020B0502040204020203" pitchFamily="34" charset="0"/>
              </a:rPr>
              <a:t>Flankierende Massnahmen FLAM </a:t>
            </a:r>
            <a:r>
              <a:rPr lang="de-CH" sz="2400" dirty="0" smtClean="0">
                <a:latin typeface="Segoe UI" panose="020B0502040204020203" pitchFamily="34" charset="0"/>
              </a:rPr>
              <a:t>(1)</a:t>
            </a:r>
            <a:endParaRPr lang="de-CH" sz="2400" dirty="0">
              <a:latin typeface="Segoe UI" panose="020B0502040204020203" pitchFamily="34" charset="0"/>
            </a:endParaRP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31" y="1461301"/>
            <a:ext cx="5774059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EU akzeptiert einzelne Kernmassnahmen der Schweiz, die über EU-Entsenderecht hinausgehen</a:t>
            </a:r>
          </a:p>
          <a:p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EU-Vorschlag: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vertragliche Absicherung von </a:t>
            </a:r>
          </a:p>
          <a:p>
            <a:pPr indent="-342900"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Voranmeldefrist von 4 Arbeitstagen </a:t>
            </a:r>
          </a:p>
          <a:p>
            <a:pPr indent="-342900"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Kautionspflicht</a:t>
            </a:r>
          </a:p>
          <a:p>
            <a:pPr indent="-342900"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Dokumentationspflicht</a:t>
            </a:r>
          </a:p>
          <a:p>
            <a:pPr marL="742950" lvl="1" indent="-285750">
              <a:buFontTx/>
              <a:buChar char="-"/>
            </a:pP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Gegen EU-Rechtsentwicklung und die EU-Rechtsprechung «immunisiert»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28" y="3604701"/>
            <a:ext cx="1874188" cy="1040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9" y="3935127"/>
            <a:ext cx="763309" cy="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16997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Flankierende Massnahmen FLAM (2)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689" y="1658082"/>
            <a:ext cx="509985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Übrige FlaM</a:t>
            </a:r>
            <a:r>
              <a:rPr lang="de-CH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 Grundgehalt nicht in Frage gestellt</a:t>
            </a:r>
            <a:endParaRPr lang="de-CH" sz="2000" b="1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bspw. Vollzugstätigkeit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der paritätischen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Kommissionen; doppelte Sanktionen; Kontrolldichte</a:t>
            </a:r>
            <a:endParaRPr lang="de-CH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CH" sz="2000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Aktuelles Schutzniveau gewährleistet – ggf. verbunden mit unilateralen Massnahmen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28" y="3604701"/>
            <a:ext cx="1874188" cy="1040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9" y="3472796"/>
            <a:ext cx="763309" cy="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 </a:t>
            </a:r>
            <a:br>
              <a:rPr lang="de-CH" sz="2400" b="1" dirty="0" smtClean="0">
                <a:latin typeface="Segoe UI" panose="020B0502040204020203" pitchFamily="34" charset="0"/>
              </a:rPr>
            </a:br>
            <a:r>
              <a:rPr lang="de-CH" sz="2400" dirty="0" smtClean="0">
                <a:latin typeface="Segoe UI" panose="020B0502040204020203" pitchFamily="34" charset="0"/>
              </a:rPr>
              <a:t>Unionsbürgerrichtlinie UBRL</a:t>
            </a:r>
            <a:r>
              <a:rPr lang="de-CH" sz="2400" b="1" dirty="0" smtClean="0">
                <a:latin typeface="Segoe UI" panose="020B0502040204020203" pitchFamily="34" charset="0"/>
              </a:rPr>
              <a:t> 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32" y="1509190"/>
            <a:ext cx="6055768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Keine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explizite Ausnahme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</a:t>
            </a:r>
            <a:r>
              <a:rPr lang="de-CH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InstA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zugestanden </a:t>
            </a: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 auch: Verzicht auf explizites CH-Engagement zur Übernahme der UBRL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CH-Position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UBRL zumindest teilweise nicht FZA-relevant (insb. Erweiterung Sozialhilfeansprüche, restriktivere Voraussetzungen für Landesverweis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und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Recht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auf Daueraufenthalt ab 5 Jahren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Meinungsverschiedenheit betreffend Übernahme der UBRL</a:t>
            </a:r>
            <a:b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Streitbeilegungsmechanismus des InstA</a:t>
            </a:r>
          </a:p>
          <a:p>
            <a:pPr>
              <a:buClr>
                <a:srgbClr val="FF0000"/>
              </a:buClr>
            </a:pP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85" y="3211438"/>
            <a:ext cx="1324366" cy="1398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2" y="3958756"/>
            <a:ext cx="763309" cy="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7200414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SOZIALVERSICHERUNGSSYSTEME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17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46" y="1358135"/>
            <a:ext cx="599901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Revision Verordnung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zur Koordinierung der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Sozialversicherungssysteme in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EU noch nicht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abgeschlossen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Frage der Übernahme dieser Revision ins FZA wird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sich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ohnehin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Vorteil InstA: Bei allfälligem Konflikt zwischen CH und EU über Übernahme =&gt; Streitbeilegungsmechanismus InstA </a:t>
            </a:r>
            <a:endParaRPr lang="de-CH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5" y="3041972"/>
            <a:ext cx="1758015" cy="1399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9" y="3207170"/>
            <a:ext cx="763309" cy="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3064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KÜNDIGUNG DES INSTA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18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673" y="1556723"/>
            <a:ext cx="79294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Kündigung des InstA durch eine der Parteien</a:t>
            </a:r>
          </a:p>
          <a:p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45547318"/>
              </p:ext>
            </p:extLst>
          </p:nvPr>
        </p:nvGraphicFramePr>
        <p:xfrm>
          <a:off x="475672" y="1423283"/>
          <a:ext cx="8303253" cy="316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74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EINSCHÄTZUNG DES BUNDESRATES 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673" y="1570267"/>
            <a:ext cx="499869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Resultat in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weiten Teilen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Interesse der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Bundesrat verzichtet vorerst auf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Paraphierung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Konsultation der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wichtigsten Schweizer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Akteure</a:t>
            </a:r>
            <a:endParaRPr lang="de-CH" sz="2000" strike="sngStrik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6" y="2813528"/>
            <a:ext cx="3382208" cy="19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>
            <a:extLst>
              <a:ext uri="{FF2B5EF4-FFF2-40B4-BE49-F238E27FC236}">
                <a16:creationId xmlns:a16="http://schemas.microsoft.com/office/drawing/2014/main" id="{E64DF5E1-915C-4441-BD49-B76F7AF78E0E}"/>
              </a:ext>
            </a:extLst>
          </p:cNvPr>
          <p:cNvSpPr txBox="1">
            <a:spLocks/>
          </p:cNvSpPr>
          <p:nvPr/>
        </p:nvSpPr>
        <p:spPr>
          <a:xfrm>
            <a:off x="2099361" y="164179"/>
            <a:ext cx="6431666" cy="756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ECKWERTE DER KONSULTATIONEN </a:t>
            </a:r>
            <a:r>
              <a:rPr lang="de-CH" sz="2400" dirty="0" smtClean="0"/>
              <a:t/>
            </a:r>
            <a:br>
              <a:rPr lang="de-CH" sz="2400" dirty="0" smtClean="0"/>
            </a:br>
            <a:endParaRPr lang="de-CH" sz="2400" b="1" dirty="0" smtClean="0">
              <a:latin typeface="Segoe UI" panose="020B0502040204020203" pitchFamily="34" charset="0"/>
            </a:endParaRPr>
          </a:p>
        </p:txBody>
      </p:sp>
      <p:cxnSp>
        <p:nvCxnSpPr>
          <p:cNvPr id="28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97566" y="1328826"/>
            <a:ext cx="3521292" cy="364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073150" algn="l"/>
              </a:tabLst>
            </a:pPr>
            <a:endParaRPr lang="fr-F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689" y="1413603"/>
            <a:ext cx="5973237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</a:rPr>
              <a:t>BR-Sitzung 7. Dezember: Verhandlungsergebnis zur Kenntnis 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</a:rPr>
              <a:t>In weiten Teilen im Interesse der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 noch keine Paraphierung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Zuerst: Interaktive Diskussionen </a:t>
            </a:r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mit wichtigsten Schweizer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Akteuren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Zivilgesellschaft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endParaRPr lang="de-CH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Frühling 2019 Stand der Konsultationen;   weiteres Vorgehen</a:t>
            </a:r>
            <a:endParaRPr lang="de-CH" sz="20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9" y="4161013"/>
            <a:ext cx="763309" cy="532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8" y="3125164"/>
            <a:ext cx="2142682" cy="15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ZIEL DER KONSULTATIONEN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813" y="1234945"/>
            <a:ext cx="7065816" cy="3462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Meinung einholen der wichtigsten Schweizer Akteure zu: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Auswirkungen </a:t>
            </a: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auf FlaM bzw. Schweizer Lohnschutzniveau </a:t>
            </a:r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UBRL</a:t>
            </a:r>
          </a:p>
          <a:p>
            <a:pPr lvl="1"/>
            <a:endParaRPr lang="de-CH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sowie zu weiteren Punkten: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Bestimmungen </a:t>
            </a: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zu den staatlichen Beihilfen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Kündigungsklausel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Revision Verordnung Koordination der Sozialversicherungen </a:t>
            </a: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Streitbeilegungsverfahren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Segoe UI" panose="020B0502040204020203" pitchFamily="34" charset="0"/>
              <a:buChar char="→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Dynamische </a:t>
            </a: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Rechtsübernahme </a:t>
            </a:r>
          </a:p>
          <a:p>
            <a:pPr lvl="2"/>
            <a:endParaRPr lang="de-CH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Fundierte Analyse </a:t>
            </a: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Entscheid</a:t>
            </a:r>
            <a:endParaRPr lang="de-CH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71" y="2557498"/>
            <a:ext cx="1702090" cy="2073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13" y="4071067"/>
            <a:ext cx="763309" cy="8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76384" y="975423"/>
            <a:ext cx="8028707" cy="3820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endParaRPr lang="de-CH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OPTIONEN   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21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812" y="1928584"/>
            <a:ext cx="792941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Unterzeichnung?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Weitere politische Gespräche mit EU?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Sistierung </a:t>
            </a:r>
            <a:r>
              <a:rPr lang="de-CH" dirty="0">
                <a:latin typeface="Segoe UI" panose="020B0502040204020203" pitchFamily="34" charset="0"/>
                <a:cs typeface="Segoe UI" panose="020B0502040204020203" pitchFamily="34" charset="0"/>
              </a:rPr>
              <a:t>bzw. </a:t>
            </a: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Aufschieben?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Segoe UI" panose="020B0502040204020203" pitchFamily="34" charset="0"/>
                <a:cs typeface="Segoe UI" panose="020B0502040204020203" pitchFamily="34" charset="0"/>
              </a:rPr>
              <a:t>Abbruch?</a:t>
            </a:r>
            <a:endParaRPr lang="de-CH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82" y="3130495"/>
            <a:ext cx="1954078" cy="13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3D8E2213-841A-9D4C-8F60-487A7570D614}"/>
              </a:ext>
            </a:extLst>
          </p:cNvPr>
          <p:cNvSpPr txBox="1">
            <a:spLocks/>
          </p:cNvSpPr>
          <p:nvPr/>
        </p:nvSpPr>
        <p:spPr>
          <a:xfrm>
            <a:off x="2124075" y="160440"/>
            <a:ext cx="6648281" cy="72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MÖGLICHE KONSEQUENZEN </a:t>
            </a:r>
            <a:br>
              <a:rPr lang="de-CH" sz="2400" b="1" dirty="0" smtClean="0">
                <a:latin typeface="Segoe UI" panose="020B0502040204020203" pitchFamily="34" charset="0"/>
              </a:rPr>
            </a:br>
            <a:r>
              <a:rPr lang="de-CH" sz="2400" b="1" dirty="0" smtClean="0">
                <a:latin typeface="Segoe UI" panose="020B0502040204020203" pitchFamily="34" charset="0"/>
              </a:rPr>
              <a:t>EINES ABBRUCHS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de-CH" sz="2400" b="1" dirty="0">
              <a:latin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de-CH" sz="2400" b="1" dirty="0" smtClean="0">
              <a:latin typeface="Segoe UI" panose="020B0502040204020203" pitchFamily="34" charset="0"/>
            </a:endParaRP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" y="1659757"/>
            <a:ext cx="2125761" cy="24113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22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4983" y="841810"/>
            <a:ext cx="8434139" cy="4083777"/>
            <a:chOff x="376384" y="975423"/>
            <a:chExt cx="8028707" cy="3887469"/>
          </a:xfrm>
        </p:grpSpPr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815EB8CE-8BDF-4C42-82FB-A07EA7E7DCF2}"/>
                </a:ext>
              </a:extLst>
            </p:cNvPr>
            <p:cNvSpPr txBox="1">
              <a:spLocks/>
            </p:cNvSpPr>
            <p:nvPr/>
          </p:nvSpPr>
          <p:spPr>
            <a:xfrm>
              <a:off x="376384" y="975423"/>
              <a:ext cx="8028707" cy="3820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Font typeface="+mj-lt"/>
                <a:buAutoNum type="arabicPeriod"/>
              </a:pPr>
              <a:endParaRPr lang="de-CH" sz="7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649" y="1277784"/>
              <a:ext cx="4738271" cy="328478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2636790" y="3401897"/>
              <a:ext cx="989488" cy="307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KABOTAGE LUFTVERKEHR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3598396" y="3403155"/>
              <a:ext cx="989488" cy="205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ERA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4536965" y="3396858"/>
              <a:ext cx="989488" cy="205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GALILEO+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5384729" y="3396858"/>
              <a:ext cx="1229412" cy="205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GESUNDHEITSWESEN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1577949" y="4555262"/>
              <a:ext cx="1229412" cy="307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LEBENSMITTEL-</a:t>
              </a:r>
              <a:br>
                <a:rPr lang="de-CH" sz="750" dirty="0" smtClean="0">
                  <a:latin typeface="Segoe UI" panose="020B0502040204020203" pitchFamily="34" charset="0"/>
                </a:rPr>
              </a:br>
              <a:r>
                <a:rPr lang="de-CH" sz="750" dirty="0" smtClean="0">
                  <a:latin typeface="Segoe UI" panose="020B0502040204020203" pitchFamily="34" charset="0"/>
                </a:rPr>
                <a:t>SICHERHEIT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2637523" y="4554686"/>
              <a:ext cx="989488" cy="307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MEDIEN UND KULTUR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3619757" y="4555951"/>
              <a:ext cx="929140" cy="197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ÄQUIVALENZEN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4681526" y="4549654"/>
              <a:ext cx="710456" cy="307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FORSCHUNG</a:t>
              </a:r>
              <a:br>
                <a:rPr lang="de-CH" sz="750" dirty="0" smtClean="0">
                  <a:latin typeface="Segoe UI" panose="020B0502040204020203" pitchFamily="34" charset="0"/>
                </a:rPr>
              </a:b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F8B09E-F546-9D4F-98D7-0778BD1DBF74}"/>
                </a:ext>
              </a:extLst>
            </p:cNvPr>
            <p:cNvSpPr/>
            <p:nvPr/>
          </p:nvSpPr>
          <p:spPr>
            <a:xfrm>
              <a:off x="2501130" y="2049804"/>
              <a:ext cx="1296863" cy="219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>
                  <a:latin typeface="Segoe UI" panose="020B0502040204020203" pitchFamily="34" charset="0"/>
                </a:rPr>
                <a:t>KONFORMITÄT VON </a:t>
              </a:r>
            </a:p>
            <a:p>
              <a:pPr algn="ctr"/>
              <a:r>
                <a:rPr lang="de-CH" sz="750" dirty="0">
                  <a:latin typeface="Segoe UI" panose="020B0502040204020203" pitchFamily="34" charset="0"/>
                </a:rPr>
                <a:t>INDUSTRIEPRODUKTEN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20A167-95B2-234E-94E6-542F0A8325E8}"/>
                </a:ext>
              </a:extLst>
            </p:cNvPr>
            <p:cNvSpPr/>
            <p:nvPr/>
          </p:nvSpPr>
          <p:spPr>
            <a:xfrm>
              <a:off x="5419099" y="2058509"/>
              <a:ext cx="1157162" cy="109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LANDWIRTSCHAFT</a:t>
              </a:r>
              <a:endParaRPr lang="de-CH" sz="75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8C7290-EE34-9048-BCA6-1405374B9E63}"/>
                </a:ext>
              </a:extLst>
            </p:cNvPr>
            <p:cNvSpPr/>
            <p:nvPr/>
          </p:nvSpPr>
          <p:spPr>
            <a:xfrm>
              <a:off x="4419405" y="2051646"/>
              <a:ext cx="1254265" cy="219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>
                  <a:latin typeface="Segoe UI" panose="020B0502040204020203" pitchFamily="34" charset="0"/>
                </a:rPr>
                <a:t>GÜTERVERKEHR AUF </a:t>
              </a:r>
              <a:r>
                <a:rPr lang="de-CH" sz="750" dirty="0" smtClean="0">
                  <a:latin typeface="Segoe UI" panose="020B0502040204020203" pitchFamily="34" charset="0"/>
                </a:rPr>
                <a:t/>
              </a:r>
              <a:br>
                <a:rPr lang="de-CH" sz="750" dirty="0" smtClean="0">
                  <a:latin typeface="Segoe UI" panose="020B0502040204020203" pitchFamily="34" charset="0"/>
                </a:rPr>
              </a:br>
              <a:r>
                <a:rPr lang="de-CH" sz="750" dirty="0" smtClean="0">
                  <a:latin typeface="Segoe UI" panose="020B0502040204020203" pitchFamily="34" charset="0"/>
                </a:rPr>
                <a:t>SCHIENE </a:t>
              </a:r>
              <a:r>
                <a:rPr lang="de-CH" sz="750" dirty="0">
                  <a:latin typeface="Segoe UI" panose="020B0502040204020203" pitchFamily="34" charset="0"/>
                </a:rPr>
                <a:t>UND STRASSE</a:t>
              </a:r>
              <a:endParaRPr lang="de-CH" sz="75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6702E9-8B7A-1347-AEE2-D48B7C099BBF}"/>
                </a:ext>
              </a:extLst>
            </p:cNvPr>
            <p:cNvSpPr/>
            <p:nvPr/>
          </p:nvSpPr>
          <p:spPr>
            <a:xfrm>
              <a:off x="3524364" y="2059730"/>
              <a:ext cx="1157162" cy="109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>
                  <a:latin typeface="Segoe UI" panose="020B0502040204020203" pitchFamily="34" charset="0"/>
                </a:rPr>
                <a:t>LUFTVERKEHR</a:t>
              </a:r>
              <a:endParaRPr lang="de-CH" sz="75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1758679" y="2055033"/>
              <a:ext cx="869393" cy="219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PERSONEN-FREIZÜGIGKEIT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F8B09E-F546-9D4F-98D7-0778BD1DBF74}"/>
                </a:ext>
              </a:extLst>
            </p:cNvPr>
            <p:cNvSpPr/>
            <p:nvPr/>
          </p:nvSpPr>
          <p:spPr>
            <a:xfrm>
              <a:off x="1560070" y="3441852"/>
              <a:ext cx="1296863" cy="109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750" dirty="0" smtClean="0">
                  <a:latin typeface="Segoe UI" panose="020B0502040204020203" pitchFamily="34" charset="0"/>
                </a:rPr>
                <a:t>STROM</a:t>
              </a:r>
              <a:endParaRPr lang="de-CH" sz="75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8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97566" y="1328826"/>
            <a:ext cx="3521292" cy="364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073150" algn="l"/>
              </a:tabLst>
            </a:pPr>
            <a:endParaRPr lang="fr-F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332" y="3991795"/>
            <a:ext cx="533849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2">
              <a:buClr>
                <a:srgbClr val="FF0000"/>
              </a:buClr>
            </a:pPr>
            <a:r>
              <a:rPr lang="de-CH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Mit InstA EU-Binnenmarktzugang konsolidieren und weiterentwickeln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2100610" y="161956"/>
            <a:ext cx="3521855" cy="483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INTERESSENLAGE</a:t>
            </a:r>
            <a:endParaRPr lang="de-CH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32" y="4004152"/>
            <a:ext cx="763309" cy="532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36" t="43750" r="12122" b="25437"/>
          <a:stretch/>
        </p:blipFill>
        <p:spPr>
          <a:xfrm>
            <a:off x="2933700" y="920846"/>
            <a:ext cx="6228470" cy="30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2406650"/>
            <a:ext cx="1879600" cy="164465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2100610" y="161956"/>
            <a:ext cx="3521855" cy="483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INTERESSENLAGE</a:t>
            </a:r>
            <a:endParaRPr lang="de-CH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4</a:t>
            </a:r>
            <a:endParaRPr lang="de-CH" dirty="0"/>
          </a:p>
        </p:txBody>
      </p:sp>
      <p:grpSp>
        <p:nvGrpSpPr>
          <p:cNvPr id="2" name="Group 1"/>
          <p:cNvGrpSpPr/>
          <p:nvPr/>
        </p:nvGrpSpPr>
        <p:grpSpPr>
          <a:xfrm>
            <a:off x="928529" y="1323586"/>
            <a:ext cx="7855562" cy="3228714"/>
            <a:chOff x="977956" y="1434797"/>
            <a:chExt cx="7855562" cy="32287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ECF2AE-8DDF-E447-8462-6E4C1EB73164}"/>
                </a:ext>
              </a:extLst>
            </p:cNvPr>
            <p:cNvSpPr txBox="1"/>
            <p:nvPr/>
          </p:nvSpPr>
          <p:spPr>
            <a:xfrm>
              <a:off x="3329321" y="1434799"/>
              <a:ext cx="18722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1" dirty="0">
                  <a:latin typeface="Segoe UI" panose="020B0502040204020203" pitchFamily="34" charset="0"/>
                </a:rPr>
                <a:t>1/3</a:t>
              </a:r>
              <a:endParaRPr lang="de-CH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de-CH" sz="1200" dirty="0">
                  <a:latin typeface="Segoe UI" panose="020B0502040204020203" pitchFamily="34" charset="0"/>
                </a:rPr>
                <a:t>Jeden dritten Franken verdient die Schweiz im Austausch mit der </a:t>
              </a:r>
              <a:r>
                <a:rPr lang="de-CH" sz="1200" dirty="0" smtClean="0">
                  <a:latin typeface="Segoe UI" panose="020B0502040204020203" pitchFamily="34" charset="0"/>
                </a:rPr>
                <a:t>EU.</a:t>
              </a:r>
              <a:endParaRPr lang="de-CH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9FE2EC-670D-2842-ADAB-542088112FC2}"/>
                </a:ext>
              </a:extLst>
            </p:cNvPr>
            <p:cNvSpPr txBox="1"/>
            <p:nvPr/>
          </p:nvSpPr>
          <p:spPr>
            <a:xfrm>
              <a:off x="977956" y="1434798"/>
              <a:ext cx="18722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CH" sz="2000" b="1" dirty="0" smtClean="0">
                  <a:latin typeface="Segoe UI" panose="020B0502040204020203" pitchFamily="34" charset="0"/>
                </a:rPr>
                <a:t>1</a:t>
              </a:r>
              <a:r>
                <a:rPr lang="de-CH" dirty="0" smtClean="0"/>
                <a:t> </a:t>
              </a:r>
              <a:r>
                <a:rPr lang="de-CH" sz="2000" b="1" dirty="0" smtClean="0">
                  <a:latin typeface="Segoe UI" panose="020B0502040204020203" pitchFamily="34" charset="0"/>
                </a:rPr>
                <a:t>500</a:t>
              </a:r>
              <a:r>
                <a:rPr lang="de-CH" dirty="0" smtClean="0"/>
                <a:t> </a:t>
              </a:r>
              <a:r>
                <a:rPr lang="de-CH" sz="2000" b="1" dirty="0" smtClean="0">
                  <a:latin typeface="Segoe UI" panose="020B0502040204020203" pitchFamily="34" charset="0"/>
                </a:rPr>
                <a:t>000</a:t>
              </a:r>
              <a:endParaRPr lang="de-CH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de-CH" sz="1200" dirty="0" smtClean="0">
                  <a:latin typeface="Segoe UI" panose="020B0502040204020203" pitchFamily="34" charset="0"/>
                </a:rPr>
                <a:t>Arbeitsplätze hängen von Schweizer Exporten in die EU ab.</a:t>
              </a:r>
              <a:endParaRPr lang="de-CH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2D534-1C93-0642-BC9D-F32F99715792}"/>
                </a:ext>
              </a:extLst>
            </p:cNvPr>
            <p:cNvSpPr txBox="1"/>
            <p:nvPr/>
          </p:nvSpPr>
          <p:spPr>
            <a:xfrm>
              <a:off x="992112" y="2442910"/>
              <a:ext cx="1872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CH" sz="2000" b="1" dirty="0">
                  <a:latin typeface="Segoe UI" panose="020B0502040204020203" pitchFamily="34" charset="0"/>
                </a:rPr>
                <a:t>TOP 3</a:t>
              </a:r>
            </a:p>
            <a:p>
              <a:r>
                <a:rPr lang="de-CH" sz="1200" dirty="0">
                  <a:latin typeface="Segoe UI" panose="020B0502040204020203" pitchFamily="34" charset="0"/>
                </a:rPr>
                <a:t>Die Schweiz gehört zusammen mit den USA und China zu den drei wichtigsten </a:t>
              </a:r>
              <a:r>
                <a:rPr lang="de-CH" sz="1200" dirty="0" smtClean="0">
                  <a:latin typeface="Segoe UI" panose="020B0502040204020203" pitchFamily="34" charset="0"/>
                </a:rPr>
                <a:t>Handels-partnern </a:t>
              </a:r>
              <a:r>
                <a:rPr lang="de-CH" sz="1200" dirty="0">
                  <a:latin typeface="Segoe UI" panose="020B0502040204020203" pitchFamily="34" charset="0"/>
                </a:rPr>
                <a:t>der </a:t>
              </a:r>
              <a:r>
                <a:rPr lang="de-CH" sz="1200" dirty="0" smtClean="0">
                  <a:latin typeface="Segoe UI" panose="020B0502040204020203" pitchFamily="34" charset="0"/>
                </a:rPr>
                <a:t>EU.</a:t>
              </a:r>
              <a:endParaRPr lang="de-CH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8116E5-58FC-4E44-8349-3FCE60D64623}"/>
                </a:ext>
              </a:extLst>
            </p:cNvPr>
            <p:cNvSpPr/>
            <p:nvPr/>
          </p:nvSpPr>
          <p:spPr>
            <a:xfrm>
              <a:off x="5404251" y="1434797"/>
              <a:ext cx="3429267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2000" b="1" dirty="0" smtClean="0">
                  <a:latin typeface="Segoe UI" panose="020B0502040204020203" pitchFamily="34" charset="0"/>
                </a:rPr>
                <a:t>MOBILITÄT</a:t>
              </a:r>
            </a:p>
            <a:p>
              <a:r>
                <a:rPr lang="de-CH" sz="1200" dirty="0" smtClean="0">
                  <a:latin typeface="Segoe UI" panose="020B0502040204020203" pitchFamily="34" charset="0"/>
                </a:rPr>
                <a:t>450</a:t>
              </a:r>
              <a:r>
                <a:rPr lang="de-CH" sz="1200" dirty="0">
                  <a:latin typeface="Segoe UI" panose="020B0502040204020203" pitchFamily="34" charset="0"/>
                </a:rPr>
                <a:t> 000 Schweizerinnen und Schweizer leben in der EU und etwa 1,4 Millionen EU-Bürger in der </a:t>
              </a:r>
              <a:r>
                <a:rPr lang="de-CH" sz="1200" dirty="0" smtClean="0">
                  <a:latin typeface="Segoe UI" panose="020B0502040204020203" pitchFamily="34" charset="0"/>
                </a:rPr>
                <a:t>Schweiz.</a:t>
              </a:r>
              <a:endParaRPr lang="de-CH" sz="1200" dirty="0">
                <a:latin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de-CH" sz="12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de-CH" sz="1200" dirty="0" smtClean="0">
                  <a:latin typeface="Segoe UI" panose="020B0502040204020203" pitchFamily="34" charset="0"/>
                </a:rPr>
                <a:t>315</a:t>
              </a:r>
              <a:r>
                <a:rPr lang="de-CH" sz="1200" dirty="0">
                  <a:latin typeface="Segoe UI" panose="020B0502040204020203" pitchFamily="34" charset="0"/>
                </a:rPr>
                <a:t> 000 Grenzgängerinnen und Grenzgänger kommen jeden Tag zur Arbeit in die </a:t>
              </a:r>
              <a:r>
                <a:rPr lang="de-CH" sz="1200" dirty="0" smtClean="0">
                  <a:latin typeface="Segoe UI" panose="020B0502040204020203" pitchFamily="34" charset="0"/>
                </a:rPr>
                <a:t>Schweiz.</a:t>
              </a:r>
              <a:endParaRPr lang="de-CH" sz="1200" dirty="0">
                <a:latin typeface="Segoe UI" panose="020B0502040204020203" pitchFamily="34" charset="0"/>
              </a:endParaRPr>
            </a:p>
          </p:txBody>
        </p:sp>
        <p:pic>
          <p:nvPicPr>
            <p:cNvPr id="23" name="Imag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200" y="3914840"/>
              <a:ext cx="1136650" cy="609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7747" y="4206940"/>
              <a:ext cx="2376854" cy="4565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59" y="2518851"/>
              <a:ext cx="1859028" cy="16326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37" y="2289711"/>
              <a:ext cx="1183388" cy="9799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9FE2EC-670D-2842-ADAB-542088112FC2}"/>
              </a:ext>
            </a:extLst>
          </p:cNvPr>
          <p:cNvSpPr txBox="1"/>
          <p:nvPr/>
        </p:nvSpPr>
        <p:spPr>
          <a:xfrm>
            <a:off x="3279894" y="2569390"/>
            <a:ext cx="182686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e-CH" sz="1400" b="1" dirty="0" smtClean="0">
                <a:latin typeface="Segoe UI" panose="020B0502040204020203" pitchFamily="34" charset="0"/>
              </a:rPr>
              <a:t>52%</a:t>
            </a:r>
          </a:p>
          <a:p>
            <a:pPr algn="ctr">
              <a:lnSpc>
                <a:spcPts val="1300"/>
              </a:lnSpc>
            </a:pPr>
            <a:r>
              <a:rPr lang="de-CH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exports</a:t>
            </a:r>
            <a:endParaRPr lang="de-CH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FE2EC-670D-2842-ADAB-542088112FC2}"/>
              </a:ext>
            </a:extLst>
          </p:cNvPr>
          <p:cNvSpPr txBox="1"/>
          <p:nvPr/>
        </p:nvSpPr>
        <p:spPr>
          <a:xfrm>
            <a:off x="3279894" y="3377871"/>
            <a:ext cx="182686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e-CH" sz="1400" b="1" dirty="0" smtClean="0">
                <a:latin typeface="Segoe UI" panose="020B0502040204020203" pitchFamily="34" charset="0"/>
              </a:rPr>
              <a:t>70%</a:t>
            </a:r>
          </a:p>
          <a:p>
            <a:pPr algn="ctr">
              <a:lnSpc>
                <a:spcPts val="1300"/>
              </a:lnSpc>
            </a:pPr>
            <a:r>
              <a:rPr lang="de-CH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imports</a:t>
            </a:r>
            <a:endParaRPr lang="de-CH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2" b="-1"/>
          <a:stretch/>
        </p:blipFill>
        <p:spPr>
          <a:xfrm>
            <a:off x="365597" y="922020"/>
            <a:ext cx="8822153" cy="4161315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43E6B83E-E871-284F-A3A0-9AB32DCDD640}"/>
              </a:ext>
            </a:extLst>
          </p:cNvPr>
          <p:cNvSpPr txBox="1">
            <a:spLocks/>
          </p:cNvSpPr>
          <p:nvPr/>
        </p:nvSpPr>
        <p:spPr>
          <a:xfrm>
            <a:off x="448218" y="1578566"/>
            <a:ext cx="4220978" cy="858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CHF </a:t>
            </a:r>
            <a:r>
              <a:rPr lang="de-CH" sz="4800" b="1" dirty="0">
                <a:solidFill>
                  <a:srgbClr val="000000"/>
                </a:solidFill>
                <a:latin typeface="Segoe UI" panose="020B0502040204020203" pitchFamily="34" charset="0"/>
              </a:rPr>
              <a:t>1 Mrd./</a:t>
            </a:r>
            <a:r>
              <a:rPr lang="de-CH" sz="4800" b="1" dirty="0">
                <a:latin typeface="Segoe UI" panose="020B0502040204020203" pitchFamily="34" charset="0"/>
              </a:rPr>
              <a:t>Tag</a:t>
            </a:r>
            <a:endParaRPr lang="de-CH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657" y="2861878"/>
            <a:ext cx="168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latin typeface="Segoe UI" panose="020B0502040204020203" pitchFamily="34" charset="0"/>
              </a:rPr>
              <a:t>500 Mio.</a:t>
            </a:r>
            <a:endParaRPr lang="de-CH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4208048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5</a:t>
            </a:r>
            <a:endParaRPr lang="de-CH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59" y="1521781"/>
            <a:ext cx="908022" cy="615412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2100610" y="161956"/>
            <a:ext cx="3521855" cy="483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INTERESSENLAGE</a:t>
            </a:r>
            <a:endParaRPr lang="de-CH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6</a:t>
            </a:r>
            <a:endParaRPr lang="de-CH" dirty="0"/>
          </a:p>
        </p:txBody>
      </p:sp>
      <p:grpSp>
        <p:nvGrpSpPr>
          <p:cNvPr id="2" name="Group 1"/>
          <p:cNvGrpSpPr/>
          <p:nvPr/>
        </p:nvGrpSpPr>
        <p:grpSpPr>
          <a:xfrm>
            <a:off x="480060" y="0"/>
            <a:ext cx="8747759" cy="4922072"/>
            <a:chOff x="442989" y="242689"/>
            <a:chExt cx="8747759" cy="4922072"/>
          </a:xfrm>
        </p:grpSpPr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1B20BADA-60FB-3F45-A19E-75886DBD7CEE}"/>
                </a:ext>
              </a:extLst>
            </p:cNvPr>
            <p:cNvSpPr txBox="1">
              <a:spLocks/>
            </p:cNvSpPr>
            <p:nvPr/>
          </p:nvSpPr>
          <p:spPr>
            <a:xfrm>
              <a:off x="745200" y="1476328"/>
              <a:ext cx="4282300" cy="8506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800" b="1" dirty="0">
                  <a:solidFill>
                    <a:srgbClr val="000000"/>
                  </a:solidFill>
                  <a:latin typeface="Segoe UI" panose="020B0502040204020203" pitchFamily="34" charset="0"/>
                </a:rPr>
                <a:t>CHF </a:t>
              </a:r>
              <a:r>
                <a:rPr lang="de-CH" sz="4800" b="1" dirty="0">
                  <a:solidFill>
                    <a:srgbClr val="000000"/>
                  </a:solidFill>
                  <a:latin typeface="Segoe UI" panose="020B0502040204020203" pitchFamily="34" charset="0"/>
                </a:rPr>
                <a:t>1 Mrd./</a:t>
              </a:r>
              <a:r>
                <a:rPr lang="de-CH" sz="4800" b="1" dirty="0">
                  <a:latin typeface="Segoe UI" panose="020B0502040204020203" pitchFamily="34" charset="0"/>
                </a:rPr>
                <a:t>Jahr</a:t>
              </a:r>
              <a:endParaRPr lang="de-CH" sz="4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89" y="242689"/>
              <a:ext cx="8747759" cy="49220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66280" y="2065333"/>
              <a:ext cx="1685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b="1" dirty="0" smtClean="0">
                  <a:latin typeface="Segoe UI" panose="020B0502040204020203" pitchFamily="34" charset="0"/>
                </a:rPr>
                <a:t>280 Mio.</a:t>
              </a:r>
              <a:endParaRPr lang="de-CH" sz="2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375" y="2078601"/>
              <a:ext cx="908022" cy="614812"/>
            </a:xfrm>
            <a:prstGeom prst="rect">
              <a:avLst/>
            </a:prstGeom>
          </p:spPr>
        </p:pic>
      </p:grpSp>
      <p:sp>
        <p:nvSpPr>
          <p:cNvPr id="10" name="Sous-titre 2"/>
          <p:cNvSpPr txBox="1">
            <a:spLocks/>
          </p:cNvSpPr>
          <p:nvPr/>
        </p:nvSpPr>
        <p:spPr>
          <a:xfrm>
            <a:off x="2100610" y="161956"/>
            <a:ext cx="3521855" cy="483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INTERESSENLAGE</a:t>
            </a:r>
            <a:endParaRPr lang="de-CH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>
            <a:extLst>
              <a:ext uri="{FF2B5EF4-FFF2-40B4-BE49-F238E27FC236}">
                <a16:creationId xmlns:a16="http://schemas.microsoft.com/office/drawing/2014/main" id="{E64DF5E1-915C-4441-BD49-B76F7AF78E0E}"/>
              </a:ext>
            </a:extLst>
          </p:cNvPr>
          <p:cNvSpPr txBox="1">
            <a:spLocks/>
          </p:cNvSpPr>
          <p:nvPr/>
        </p:nvSpPr>
        <p:spPr>
          <a:xfrm>
            <a:off x="2114859" y="164179"/>
            <a:ext cx="6431666" cy="756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WARUM EIN INSTA ?</a:t>
            </a:r>
          </a:p>
        </p:txBody>
      </p:sp>
      <p:cxnSp>
        <p:nvCxnSpPr>
          <p:cNvPr id="28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97566" y="1328826"/>
            <a:ext cx="3521292" cy="364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073150" algn="l"/>
              </a:tabLst>
            </a:pPr>
            <a:endParaRPr lang="fr-F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044" y="1450181"/>
            <a:ext cx="6598499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CH" sz="2000" dirty="0">
                <a:latin typeface="Segoe UI" panose="020B0502040204020203" pitchFamily="34" charset="0"/>
                <a:cs typeface="Segoe UI" panose="020B0502040204020203" pitchFamily="34" charset="0"/>
              </a:rPr>
              <a:t>Kern des InstA = «Institutionelle Mechanismen» </a:t>
            </a:r>
            <a:endParaRPr lang="de-CH" sz="2000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Dynamische Anpassungen der Marktzugangsabkommen an EU-Rechtsentwicklungen</a:t>
            </a: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einheitliche Anwendung und Auslegung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Rechte können in Streitbeilegungsverfahren eingefordert werden</a:t>
            </a: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Ziel: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Rechts- und Planungssicherheit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Schutz vor Diskriminierung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Ausbau Zugang zu EU-Binnenmarkt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505">
            <a:off x="6809656" y="2704021"/>
            <a:ext cx="1805825" cy="21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>
            <a:extLst>
              <a:ext uri="{FF2B5EF4-FFF2-40B4-BE49-F238E27FC236}">
                <a16:creationId xmlns:a16="http://schemas.microsoft.com/office/drawing/2014/main" id="{E64DF5E1-915C-4441-BD49-B76F7AF78E0E}"/>
              </a:ext>
            </a:extLst>
          </p:cNvPr>
          <p:cNvSpPr txBox="1">
            <a:spLocks/>
          </p:cNvSpPr>
          <p:nvPr/>
        </p:nvSpPr>
        <p:spPr>
          <a:xfrm>
            <a:off x="2114859" y="164179"/>
            <a:ext cx="6431666" cy="756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EIGENSTÄNDIGKEIT </a:t>
            </a:r>
            <a:br>
              <a:rPr lang="de-CH" sz="2400" b="1" dirty="0" smtClean="0">
                <a:latin typeface="Segoe UI" panose="020B0502040204020203" pitchFamily="34" charset="0"/>
              </a:rPr>
            </a:br>
            <a:r>
              <a:rPr lang="de-CH" sz="2400" b="1" dirty="0" smtClean="0">
                <a:latin typeface="Segoe UI" panose="020B0502040204020203" pitchFamily="34" charset="0"/>
              </a:rPr>
              <a:t>CH-GESETZGEBUNG</a:t>
            </a:r>
          </a:p>
        </p:txBody>
      </p:sp>
      <p:cxnSp>
        <p:nvCxnSpPr>
          <p:cNvPr id="28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411413" y="928465"/>
            <a:ext cx="642210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ous-titre 2">
            <a:extLst>
              <a:ext uri="{FF2B5EF4-FFF2-40B4-BE49-F238E27FC236}">
                <a16:creationId xmlns:a16="http://schemas.microsoft.com/office/drawing/2014/main" id="{815EB8CE-8BDF-4C42-82FB-A07EA7E7DCF2}"/>
              </a:ext>
            </a:extLst>
          </p:cNvPr>
          <p:cNvSpPr txBox="1">
            <a:spLocks/>
          </p:cNvSpPr>
          <p:nvPr/>
        </p:nvSpPr>
        <p:spPr>
          <a:xfrm>
            <a:off x="397566" y="1328826"/>
            <a:ext cx="3521292" cy="364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1073150" algn="l"/>
              </a:tabLst>
            </a:pPr>
            <a:endParaRPr lang="fr-F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334" y="1896806"/>
            <a:ext cx="81830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Mitwirkungsrechte (</a:t>
            </a:r>
            <a:r>
              <a:rPr lang="de-CH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decision shaping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e-CH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Keine automatische Rechtsübernahme</a:t>
            </a: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Übernahmefrist = 2-3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Möglichkeit, Rechtsentwicklung</a:t>
            </a:r>
          </a:p>
          <a:p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nicht zu übernehmen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Ausgleichsmassnahmen </a:t>
            </a: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verhältnismässig</a:t>
            </a:r>
            <a:endParaRPr lang="de-CH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Abgesicherte Ausnahmen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Anwendungsbereich beschränkt</a:t>
            </a:r>
            <a:endParaRPr lang="de-CH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de-CH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4917" y="1845119"/>
            <a:ext cx="3038601" cy="2838324"/>
            <a:chOff x="5815133" y="1483660"/>
            <a:chExt cx="3038601" cy="28383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133" y="1483660"/>
              <a:ext cx="853196" cy="942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76" y="1500686"/>
              <a:ext cx="1272658" cy="86254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6725752" y="1949712"/>
              <a:ext cx="74814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99825" y="2241918"/>
              <a:ext cx="0" cy="59196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10" y="2957182"/>
              <a:ext cx="1526630" cy="1364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9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356" y="2337196"/>
            <a:ext cx="8720756" cy="1218132"/>
            <a:chOff x="177356" y="2259804"/>
            <a:chExt cx="8720756" cy="12181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F8B09E-F546-9D4F-98D7-0778BD1DBF74}"/>
                </a:ext>
              </a:extLst>
            </p:cNvPr>
            <p:cNvSpPr/>
            <p:nvPr/>
          </p:nvSpPr>
          <p:spPr>
            <a:xfrm>
              <a:off x="1464146" y="3226485"/>
              <a:ext cx="1296863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>
                  <a:latin typeface="Segoe UI" panose="020B0502040204020203" pitchFamily="34" charset="0"/>
                </a:rPr>
                <a:t>KONFORMITÄT VON </a:t>
              </a:r>
            </a:p>
            <a:p>
              <a:pPr algn="ctr"/>
              <a:r>
                <a:rPr lang="de-CH" sz="800" dirty="0">
                  <a:latin typeface="Segoe UI" panose="020B0502040204020203" pitchFamily="34" charset="0"/>
                </a:rPr>
                <a:t>INDUSTRIEPRODUKTEN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20A167-95B2-234E-94E6-542F0A8325E8}"/>
                </a:ext>
              </a:extLst>
            </p:cNvPr>
            <p:cNvSpPr/>
            <p:nvPr/>
          </p:nvSpPr>
          <p:spPr>
            <a:xfrm>
              <a:off x="4968123" y="3235192"/>
              <a:ext cx="1157162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 smtClean="0">
                  <a:latin typeface="Segoe UI" panose="020B0502040204020203" pitchFamily="34" charset="0"/>
                </a:rPr>
                <a:t>LANDWIRTSCHAFT</a:t>
              </a:r>
              <a:endParaRPr lang="de-CH" sz="80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8C7290-EE34-9048-BCA6-1405374B9E63}"/>
                </a:ext>
              </a:extLst>
            </p:cNvPr>
            <p:cNvSpPr/>
            <p:nvPr/>
          </p:nvSpPr>
          <p:spPr>
            <a:xfrm>
              <a:off x="3777563" y="3228327"/>
              <a:ext cx="1254265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>
                  <a:latin typeface="Segoe UI" panose="020B0502040204020203" pitchFamily="34" charset="0"/>
                </a:rPr>
                <a:t>GÜTERVERKEHR AUF SCHIENE UND STRASSE</a:t>
              </a:r>
              <a:endParaRPr lang="de-CH" sz="80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6702E9-8B7A-1347-AEE2-D48B7C099BBF}"/>
                </a:ext>
              </a:extLst>
            </p:cNvPr>
            <p:cNvSpPr/>
            <p:nvPr/>
          </p:nvSpPr>
          <p:spPr>
            <a:xfrm>
              <a:off x="2685134" y="3236412"/>
              <a:ext cx="1157162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>
                  <a:latin typeface="Segoe UI" panose="020B0502040204020203" pitchFamily="34" charset="0"/>
                </a:rPr>
                <a:t>LUFTVERKEHR</a:t>
              </a:r>
              <a:endParaRPr lang="de-CH" sz="800" dirty="0"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CD65F3-D6BF-C443-A3E7-ED967568DB18}"/>
                </a:ext>
              </a:extLst>
            </p:cNvPr>
            <p:cNvSpPr/>
            <p:nvPr/>
          </p:nvSpPr>
          <p:spPr>
            <a:xfrm>
              <a:off x="547534" y="3231715"/>
              <a:ext cx="869393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 smtClean="0">
                  <a:latin typeface="Segoe UI" panose="020B0502040204020203" pitchFamily="34" charset="0"/>
                </a:rPr>
                <a:t>PERSONEN-FREIZÜGIGKEIT</a:t>
              </a:r>
              <a:endParaRPr lang="de-CH" sz="800" dirty="0">
                <a:latin typeface="Segoe UI" panose="020B0502040204020203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56" y="2259804"/>
              <a:ext cx="8720756" cy="8782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F8B09E-F546-9D4F-98D7-0778BD1DBF74}"/>
                </a:ext>
              </a:extLst>
            </p:cNvPr>
            <p:cNvSpPr/>
            <p:nvPr/>
          </p:nvSpPr>
          <p:spPr>
            <a:xfrm>
              <a:off x="7139168" y="3230821"/>
              <a:ext cx="1296863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800" dirty="0" smtClean="0">
                  <a:latin typeface="Segoe UI" panose="020B0502040204020203" pitchFamily="34" charset="0"/>
                </a:rPr>
                <a:t>STROM</a:t>
              </a:r>
              <a:endParaRPr lang="de-CH" sz="800" dirty="0">
                <a:latin typeface="Segoe UI" panose="020B0502040204020203" pitchFamily="34" charset="0"/>
              </a:endParaRPr>
            </a:p>
          </p:txBody>
        </p:sp>
      </p:grpSp>
      <p:sp>
        <p:nvSpPr>
          <p:cNvPr id="12" name="Sous-titre 2">
            <a:extLst>
              <a:ext uri="{FF2B5EF4-FFF2-40B4-BE49-F238E27FC236}">
                <a16:creationId xmlns:a16="http://schemas.microsoft.com/office/drawing/2014/main" id="{E64DF5E1-915C-4441-BD49-B76F7AF78E0E}"/>
              </a:ext>
            </a:extLst>
          </p:cNvPr>
          <p:cNvSpPr txBox="1">
            <a:spLocks/>
          </p:cNvSpPr>
          <p:nvPr/>
        </p:nvSpPr>
        <p:spPr>
          <a:xfrm>
            <a:off x="2112577" y="163859"/>
            <a:ext cx="5136271" cy="785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CH" sz="2400" b="1" dirty="0" smtClean="0">
                <a:latin typeface="Segoe UI" panose="020B0502040204020203" pitchFamily="34" charset="0"/>
              </a:rPr>
              <a:t>VERHANDLUNGSERGEBNIS: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400" dirty="0" smtClean="0">
                <a:latin typeface="Segoe UI" panose="020B0502040204020203" pitchFamily="34" charset="0"/>
              </a:rPr>
              <a:t>ANWENDUNGSBEREICH</a:t>
            </a:r>
            <a:endParaRPr lang="de-CH" sz="2400" dirty="0">
              <a:latin typeface="Segoe UI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77" t="76408" r="40692"/>
          <a:stretch/>
        </p:blipFill>
        <p:spPr>
          <a:xfrm>
            <a:off x="4070430" y="3809299"/>
            <a:ext cx="869462" cy="714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AA865F-75F4-2141-94D4-9559798A5ADE}"/>
              </a:ext>
            </a:extLst>
          </p:cNvPr>
          <p:cNvSpPr/>
          <p:nvPr/>
        </p:nvSpPr>
        <p:spPr>
          <a:xfrm>
            <a:off x="6052695" y="2260785"/>
            <a:ext cx="1850164" cy="292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900" b="1" dirty="0">
                <a:solidFill>
                  <a:srgbClr val="CF232D"/>
                </a:solidFill>
                <a:latin typeface="Segoe UI" panose="020B0502040204020203" pitchFamily="34" charset="0"/>
              </a:rPr>
              <a:t>INSTITUTIONELLES </a:t>
            </a:r>
            <a:r>
              <a:rPr lang="de-CH" sz="900" b="1" dirty="0" smtClean="0">
                <a:solidFill>
                  <a:srgbClr val="CF232D"/>
                </a:solidFill>
                <a:latin typeface="Segoe UI" panose="020B0502040204020203" pitchFamily="34" charset="0"/>
              </a:rPr>
              <a:t>RAHMENABKOMMEN</a:t>
            </a:r>
            <a:endParaRPr lang="de-CH" sz="900" b="1" dirty="0">
              <a:solidFill>
                <a:srgbClr val="CF232D"/>
              </a:solidFill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cxnSp>
        <p:nvCxnSpPr>
          <p:cNvPr id="24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5337243" y="928465"/>
            <a:ext cx="3496275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7">
            <a:extLst>
              <a:ext uri="{FF2B5EF4-FFF2-40B4-BE49-F238E27FC236}">
                <a16:creationId xmlns:a16="http://schemas.microsoft.com/office/drawing/2014/main" id="{DAF7F16C-08C3-4E44-BB1A-0501C4FF449B}"/>
              </a:ext>
            </a:extLst>
          </p:cNvPr>
          <p:cNvCxnSpPr>
            <a:cxnSpLocks/>
          </p:cNvCxnSpPr>
          <p:nvPr/>
        </p:nvCxnSpPr>
        <p:spPr>
          <a:xfrm>
            <a:off x="2388799" y="928465"/>
            <a:ext cx="1456869" cy="0"/>
          </a:xfrm>
          <a:prstGeom prst="line">
            <a:avLst/>
          </a:prstGeom>
          <a:ln w="12700" cap="sq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20" y="1303657"/>
            <a:ext cx="856972" cy="5814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9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30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1595</Words>
  <Application>Microsoft Office PowerPoint</Application>
  <PresentationFormat>On-screen Show (16:9)</PresentationFormat>
  <Paragraphs>323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 Neue</vt:lpstr>
      <vt:lpstr>Segoe UI</vt:lpstr>
      <vt:lpstr>Segoe Ul</vt:lpstr>
      <vt:lpstr>Symbol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Institutionelles Abkommen: Konsultationen</dc:title>
  <dc:creator/>
  <cp:lastModifiedBy>Mollia Eliane EDA MOLEL</cp:lastModifiedBy>
  <cp:revision>867</cp:revision>
  <cp:lastPrinted>2019-02-14T16:21:03Z</cp:lastPrinted>
  <dcterms:created xsi:type="dcterms:W3CDTF">2018-01-18T09:14:20Z</dcterms:created>
  <dcterms:modified xsi:type="dcterms:W3CDTF">2019-09-10T14:40:02Z</dcterms:modified>
</cp:coreProperties>
</file>